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1" r:id="rId4"/>
    <p:sldId id="266" r:id="rId5"/>
    <p:sldId id="262" r:id="rId6"/>
    <p:sldId id="258" r:id="rId7"/>
    <p:sldId id="268" r:id="rId8"/>
    <p:sldId id="259" r:id="rId9"/>
    <p:sldId id="264" r:id="rId10"/>
    <p:sldId id="267" r:id="rId11"/>
  </p:sldIdLst>
  <p:sldSz cx="12192000" cy="6858000"/>
  <p:notesSz cx="6858000" cy="9144000"/>
  <p:defaultTextStyle>
    <a:defPPr>
      <a:defRPr lang="en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BBEAB4D2-730A-4950-AAE3-EDA6FD09C797}">
          <p14:sldIdLst>
            <p14:sldId id="256"/>
            <p14:sldId id="257"/>
            <p14:sldId id="261"/>
            <p14:sldId id="266"/>
            <p14:sldId id="262"/>
            <p14:sldId id="258"/>
            <p14:sldId id="268"/>
            <p14:sldId id="259"/>
            <p14:sldId id="264"/>
          </p14:sldIdLst>
        </p14:section>
        <p14:section name="נספחים" id="{2C7C7672-1F83-4599-864F-19C3C21CABD6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0" autoAdjust="0"/>
    <p:restoredTop sz="87407" autoAdjust="0"/>
  </p:normalViewPr>
  <p:slideViewPr>
    <p:cSldViewPr snapToGrid="0">
      <p:cViewPr varScale="1">
        <p:scale>
          <a:sx n="63" d="100"/>
          <a:sy n="63" d="100"/>
        </p:scale>
        <p:origin x="3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2D221D-FA50-4C5D-8554-A50E4DCC0205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F52B340-3FA8-4035-864D-2C763BAEFC64}">
      <dgm:prSet phldrT="[טקסט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e-IL" dirty="0"/>
            <a:t>סנכרוני – </a:t>
          </a:r>
          <a:r>
            <a:rPr lang="en-US" dirty="0"/>
            <a:t>zoom</a:t>
          </a:r>
          <a:endParaRPr lang="en-IL" dirty="0"/>
        </a:p>
      </dgm:t>
    </dgm:pt>
    <dgm:pt modelId="{1665E020-42DA-4886-BD67-E27E43C389FE}" type="parTrans" cxnId="{904FA07A-D810-4F77-A754-392A061CFF81}">
      <dgm:prSet/>
      <dgm:spPr/>
      <dgm:t>
        <a:bodyPr/>
        <a:lstStyle/>
        <a:p>
          <a:endParaRPr lang="en-IL"/>
        </a:p>
      </dgm:t>
    </dgm:pt>
    <dgm:pt modelId="{41F415E3-950B-465B-BDFD-D37A6741F673}" type="sibTrans" cxnId="{904FA07A-D810-4F77-A754-392A061CFF81}">
      <dgm:prSet/>
      <dgm:spPr/>
      <dgm:t>
        <a:bodyPr/>
        <a:lstStyle/>
        <a:p>
          <a:endParaRPr lang="en-IL"/>
        </a:p>
      </dgm:t>
    </dgm:pt>
    <dgm:pt modelId="{176E1B01-4C3F-4065-A631-215C87E04E61}">
      <dgm:prSet phldrT="[טקסט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e-IL" dirty="0"/>
            <a:t>א-סנכרוני</a:t>
          </a:r>
          <a:endParaRPr lang="en-IL" dirty="0"/>
        </a:p>
      </dgm:t>
    </dgm:pt>
    <dgm:pt modelId="{FDF7E8C2-CAD1-48B9-B3CB-A3D8BCBF93A2}" type="parTrans" cxnId="{59E6E71C-095D-49A8-85B5-980F99C05CF8}">
      <dgm:prSet/>
      <dgm:spPr/>
      <dgm:t>
        <a:bodyPr/>
        <a:lstStyle/>
        <a:p>
          <a:endParaRPr lang="en-IL"/>
        </a:p>
      </dgm:t>
    </dgm:pt>
    <dgm:pt modelId="{9ED4C7AE-EAB2-4600-ACAA-A6F4010C4CA2}" type="sibTrans" cxnId="{59E6E71C-095D-49A8-85B5-980F99C05CF8}">
      <dgm:prSet/>
      <dgm:spPr/>
      <dgm:t>
        <a:bodyPr/>
        <a:lstStyle/>
        <a:p>
          <a:endParaRPr lang="en-IL"/>
        </a:p>
      </dgm:t>
    </dgm:pt>
    <dgm:pt modelId="{BBB7B2B3-3FC7-4CF9-AA40-8DE395CA33AE}">
      <dgm:prSet phldrT="[טקסט]"/>
      <dgm:spPr/>
      <dgm:t>
        <a:bodyPr/>
        <a:lstStyle/>
        <a:p>
          <a:r>
            <a:rPr lang="he-IL" dirty="0"/>
            <a:t>תקשורת והערכה</a:t>
          </a:r>
          <a:endParaRPr lang="en-IL" dirty="0"/>
        </a:p>
      </dgm:t>
    </dgm:pt>
    <dgm:pt modelId="{543DC040-93A5-4220-9CFE-67A6B37FD10F}" type="parTrans" cxnId="{C6DF43E0-A5E7-4AA9-9A9F-AF9487810157}">
      <dgm:prSet/>
      <dgm:spPr/>
      <dgm:t>
        <a:bodyPr/>
        <a:lstStyle/>
        <a:p>
          <a:endParaRPr lang="en-IL"/>
        </a:p>
      </dgm:t>
    </dgm:pt>
    <dgm:pt modelId="{68359C26-B380-43E8-A206-E305696B821B}" type="sibTrans" cxnId="{C6DF43E0-A5E7-4AA9-9A9F-AF9487810157}">
      <dgm:prSet/>
      <dgm:spPr/>
      <dgm:t>
        <a:bodyPr/>
        <a:lstStyle/>
        <a:p>
          <a:endParaRPr lang="en-IL"/>
        </a:p>
      </dgm:t>
    </dgm:pt>
    <dgm:pt modelId="{20ED2415-18D9-4EB3-AFDD-83C181EEFA23}" type="pres">
      <dgm:prSet presAssocID="{7E2D221D-FA50-4C5D-8554-A50E4DCC020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A1B9A31-2715-4649-B0FA-5E12E3531D66}" type="pres">
      <dgm:prSet presAssocID="{9F52B340-3FA8-4035-864D-2C763BAEFC64}" presName="gear1" presStyleLbl="node1" presStyleIdx="0" presStyleCnt="3">
        <dgm:presLayoutVars>
          <dgm:chMax val="1"/>
          <dgm:bulletEnabled val="1"/>
        </dgm:presLayoutVars>
      </dgm:prSet>
      <dgm:spPr/>
    </dgm:pt>
    <dgm:pt modelId="{5AEE9E55-EB75-437E-8178-444C514F29AE}" type="pres">
      <dgm:prSet presAssocID="{9F52B340-3FA8-4035-864D-2C763BAEFC64}" presName="gear1srcNode" presStyleLbl="node1" presStyleIdx="0" presStyleCnt="3"/>
      <dgm:spPr/>
    </dgm:pt>
    <dgm:pt modelId="{D6E546D5-2476-453D-BE0A-B6F88FCD957F}" type="pres">
      <dgm:prSet presAssocID="{9F52B340-3FA8-4035-864D-2C763BAEFC64}" presName="gear1dstNode" presStyleLbl="node1" presStyleIdx="0" presStyleCnt="3"/>
      <dgm:spPr/>
    </dgm:pt>
    <dgm:pt modelId="{A41CEEB0-27A9-4AAF-BB1E-6DCF7CE612B5}" type="pres">
      <dgm:prSet presAssocID="{176E1B01-4C3F-4065-A631-215C87E04E61}" presName="gear2" presStyleLbl="node1" presStyleIdx="1" presStyleCnt="3">
        <dgm:presLayoutVars>
          <dgm:chMax val="1"/>
          <dgm:bulletEnabled val="1"/>
        </dgm:presLayoutVars>
      </dgm:prSet>
      <dgm:spPr/>
    </dgm:pt>
    <dgm:pt modelId="{20BCB0E5-A6CE-4690-BCF4-D81BE6787F2F}" type="pres">
      <dgm:prSet presAssocID="{176E1B01-4C3F-4065-A631-215C87E04E61}" presName="gear2srcNode" presStyleLbl="node1" presStyleIdx="1" presStyleCnt="3"/>
      <dgm:spPr/>
    </dgm:pt>
    <dgm:pt modelId="{EE98AF6A-BEFE-4263-8A9F-1349743E7007}" type="pres">
      <dgm:prSet presAssocID="{176E1B01-4C3F-4065-A631-215C87E04E61}" presName="gear2dstNode" presStyleLbl="node1" presStyleIdx="1" presStyleCnt="3"/>
      <dgm:spPr/>
    </dgm:pt>
    <dgm:pt modelId="{1D49129C-232B-42C2-8EA7-DC3B4F3A1235}" type="pres">
      <dgm:prSet presAssocID="{BBB7B2B3-3FC7-4CF9-AA40-8DE395CA33AE}" presName="gear3" presStyleLbl="node1" presStyleIdx="2" presStyleCnt="3"/>
      <dgm:spPr/>
    </dgm:pt>
    <dgm:pt modelId="{FF6D0225-3B65-4453-993F-48EC753D7118}" type="pres">
      <dgm:prSet presAssocID="{BBB7B2B3-3FC7-4CF9-AA40-8DE395CA33A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4A264CB-1AC4-4714-A433-55FA9C785C2C}" type="pres">
      <dgm:prSet presAssocID="{BBB7B2B3-3FC7-4CF9-AA40-8DE395CA33AE}" presName="gear3srcNode" presStyleLbl="node1" presStyleIdx="2" presStyleCnt="3"/>
      <dgm:spPr/>
    </dgm:pt>
    <dgm:pt modelId="{093486DD-61DE-4EC7-8B1E-BF9ED6C6748B}" type="pres">
      <dgm:prSet presAssocID="{BBB7B2B3-3FC7-4CF9-AA40-8DE395CA33AE}" presName="gear3dstNode" presStyleLbl="node1" presStyleIdx="2" presStyleCnt="3"/>
      <dgm:spPr/>
    </dgm:pt>
    <dgm:pt modelId="{F9C931D4-7572-45F6-8B8E-29D98AD987B9}" type="pres">
      <dgm:prSet presAssocID="{41F415E3-950B-465B-BDFD-D37A6741F673}" presName="connector1" presStyleLbl="sibTrans2D1" presStyleIdx="0" presStyleCnt="3"/>
      <dgm:spPr/>
    </dgm:pt>
    <dgm:pt modelId="{4D6E66A3-2E93-4636-BB73-71DCF1D7BF8B}" type="pres">
      <dgm:prSet presAssocID="{9ED4C7AE-EAB2-4600-ACAA-A6F4010C4CA2}" presName="connector2" presStyleLbl="sibTrans2D1" presStyleIdx="1" presStyleCnt="3"/>
      <dgm:spPr/>
    </dgm:pt>
    <dgm:pt modelId="{CBEEB4F0-D724-40BD-8FD5-A4220941E011}" type="pres">
      <dgm:prSet presAssocID="{68359C26-B380-43E8-A206-E305696B821B}" presName="connector3" presStyleLbl="sibTrans2D1" presStyleIdx="2" presStyleCnt="3"/>
      <dgm:spPr/>
    </dgm:pt>
  </dgm:ptLst>
  <dgm:cxnLst>
    <dgm:cxn modelId="{59E6E71C-095D-49A8-85B5-980F99C05CF8}" srcId="{7E2D221D-FA50-4C5D-8554-A50E4DCC0205}" destId="{176E1B01-4C3F-4065-A631-215C87E04E61}" srcOrd="1" destOrd="0" parTransId="{FDF7E8C2-CAD1-48B9-B3CB-A3D8BCBF93A2}" sibTransId="{9ED4C7AE-EAB2-4600-ACAA-A6F4010C4CA2}"/>
    <dgm:cxn modelId="{EB87BA32-CCB7-495F-AD26-4DC9306B3334}" type="presOf" srcId="{176E1B01-4C3F-4065-A631-215C87E04E61}" destId="{20BCB0E5-A6CE-4690-BCF4-D81BE6787F2F}" srcOrd="1" destOrd="0" presId="urn:microsoft.com/office/officeart/2005/8/layout/gear1"/>
    <dgm:cxn modelId="{F734273C-AFD0-4DE7-AC8E-B499AB401CC8}" type="presOf" srcId="{176E1B01-4C3F-4065-A631-215C87E04E61}" destId="{A41CEEB0-27A9-4AAF-BB1E-6DCF7CE612B5}" srcOrd="0" destOrd="0" presId="urn:microsoft.com/office/officeart/2005/8/layout/gear1"/>
    <dgm:cxn modelId="{1CE29A5D-CDBF-4EAD-9C2A-AF2E015E7D71}" type="presOf" srcId="{BBB7B2B3-3FC7-4CF9-AA40-8DE395CA33AE}" destId="{093486DD-61DE-4EC7-8B1E-BF9ED6C6748B}" srcOrd="3" destOrd="0" presId="urn:microsoft.com/office/officeart/2005/8/layout/gear1"/>
    <dgm:cxn modelId="{0C24DF5D-5EE8-46C9-B101-993CCBF41507}" type="presOf" srcId="{BBB7B2B3-3FC7-4CF9-AA40-8DE395CA33AE}" destId="{FF6D0225-3B65-4453-993F-48EC753D7118}" srcOrd="1" destOrd="0" presId="urn:microsoft.com/office/officeart/2005/8/layout/gear1"/>
    <dgm:cxn modelId="{79875E60-E8B9-4692-8688-59C68E5AADC4}" type="presOf" srcId="{BBB7B2B3-3FC7-4CF9-AA40-8DE395CA33AE}" destId="{74A264CB-1AC4-4714-A433-55FA9C785C2C}" srcOrd="2" destOrd="0" presId="urn:microsoft.com/office/officeart/2005/8/layout/gear1"/>
    <dgm:cxn modelId="{23237961-6C96-4B43-AFD6-F6DAA31D768A}" type="presOf" srcId="{7E2D221D-FA50-4C5D-8554-A50E4DCC0205}" destId="{20ED2415-18D9-4EB3-AFDD-83C181EEFA23}" srcOrd="0" destOrd="0" presId="urn:microsoft.com/office/officeart/2005/8/layout/gear1"/>
    <dgm:cxn modelId="{C9A1A849-63D9-4CD0-A3EA-ACB7C94F317D}" type="presOf" srcId="{68359C26-B380-43E8-A206-E305696B821B}" destId="{CBEEB4F0-D724-40BD-8FD5-A4220941E011}" srcOrd="0" destOrd="0" presId="urn:microsoft.com/office/officeart/2005/8/layout/gear1"/>
    <dgm:cxn modelId="{A0CF166A-FB0F-4640-B43F-B5273EFC6228}" type="presOf" srcId="{9ED4C7AE-EAB2-4600-ACAA-A6F4010C4CA2}" destId="{4D6E66A3-2E93-4636-BB73-71DCF1D7BF8B}" srcOrd="0" destOrd="0" presId="urn:microsoft.com/office/officeart/2005/8/layout/gear1"/>
    <dgm:cxn modelId="{927A4B4F-E2FA-434D-B943-7E3802026467}" type="presOf" srcId="{176E1B01-4C3F-4065-A631-215C87E04E61}" destId="{EE98AF6A-BEFE-4263-8A9F-1349743E7007}" srcOrd="2" destOrd="0" presId="urn:microsoft.com/office/officeart/2005/8/layout/gear1"/>
    <dgm:cxn modelId="{904FA07A-D810-4F77-A754-392A061CFF81}" srcId="{7E2D221D-FA50-4C5D-8554-A50E4DCC0205}" destId="{9F52B340-3FA8-4035-864D-2C763BAEFC64}" srcOrd="0" destOrd="0" parTransId="{1665E020-42DA-4886-BD67-E27E43C389FE}" sibTransId="{41F415E3-950B-465B-BDFD-D37A6741F673}"/>
    <dgm:cxn modelId="{85FC2586-01D1-4C42-81F1-419706EC002C}" type="presOf" srcId="{9F52B340-3FA8-4035-864D-2C763BAEFC64}" destId="{2A1B9A31-2715-4649-B0FA-5E12E3531D66}" srcOrd="0" destOrd="0" presId="urn:microsoft.com/office/officeart/2005/8/layout/gear1"/>
    <dgm:cxn modelId="{133B7ACB-127C-4C52-90C1-21161C58251F}" type="presOf" srcId="{9F52B340-3FA8-4035-864D-2C763BAEFC64}" destId="{D6E546D5-2476-453D-BE0A-B6F88FCD957F}" srcOrd="2" destOrd="0" presId="urn:microsoft.com/office/officeart/2005/8/layout/gear1"/>
    <dgm:cxn modelId="{B547C6DF-B032-4659-9CCC-B3FFB4F72D47}" type="presOf" srcId="{41F415E3-950B-465B-BDFD-D37A6741F673}" destId="{F9C931D4-7572-45F6-8B8E-29D98AD987B9}" srcOrd="0" destOrd="0" presId="urn:microsoft.com/office/officeart/2005/8/layout/gear1"/>
    <dgm:cxn modelId="{C6DF43E0-A5E7-4AA9-9A9F-AF9487810157}" srcId="{7E2D221D-FA50-4C5D-8554-A50E4DCC0205}" destId="{BBB7B2B3-3FC7-4CF9-AA40-8DE395CA33AE}" srcOrd="2" destOrd="0" parTransId="{543DC040-93A5-4220-9CFE-67A6B37FD10F}" sibTransId="{68359C26-B380-43E8-A206-E305696B821B}"/>
    <dgm:cxn modelId="{13F803ED-C062-4B34-BA3C-A0A279365294}" type="presOf" srcId="{9F52B340-3FA8-4035-864D-2C763BAEFC64}" destId="{5AEE9E55-EB75-437E-8178-444C514F29AE}" srcOrd="1" destOrd="0" presId="urn:microsoft.com/office/officeart/2005/8/layout/gear1"/>
    <dgm:cxn modelId="{0E9669EF-0359-4568-968A-1FD645043EEC}" type="presOf" srcId="{BBB7B2B3-3FC7-4CF9-AA40-8DE395CA33AE}" destId="{1D49129C-232B-42C2-8EA7-DC3B4F3A1235}" srcOrd="0" destOrd="0" presId="urn:microsoft.com/office/officeart/2005/8/layout/gear1"/>
    <dgm:cxn modelId="{E2B03C60-4012-401A-B760-C427A2A14569}" type="presParOf" srcId="{20ED2415-18D9-4EB3-AFDD-83C181EEFA23}" destId="{2A1B9A31-2715-4649-B0FA-5E12E3531D66}" srcOrd="0" destOrd="0" presId="urn:microsoft.com/office/officeart/2005/8/layout/gear1"/>
    <dgm:cxn modelId="{9C3FB0BC-B048-4D89-9056-C3C716A3D9DD}" type="presParOf" srcId="{20ED2415-18D9-4EB3-AFDD-83C181EEFA23}" destId="{5AEE9E55-EB75-437E-8178-444C514F29AE}" srcOrd="1" destOrd="0" presId="urn:microsoft.com/office/officeart/2005/8/layout/gear1"/>
    <dgm:cxn modelId="{8DADA4C2-A748-4897-9A9B-FCCE4074947A}" type="presParOf" srcId="{20ED2415-18D9-4EB3-AFDD-83C181EEFA23}" destId="{D6E546D5-2476-453D-BE0A-B6F88FCD957F}" srcOrd="2" destOrd="0" presId="urn:microsoft.com/office/officeart/2005/8/layout/gear1"/>
    <dgm:cxn modelId="{D6F71AC9-B54F-4356-8218-933A28FB0CD2}" type="presParOf" srcId="{20ED2415-18D9-4EB3-AFDD-83C181EEFA23}" destId="{A41CEEB0-27A9-4AAF-BB1E-6DCF7CE612B5}" srcOrd="3" destOrd="0" presId="urn:microsoft.com/office/officeart/2005/8/layout/gear1"/>
    <dgm:cxn modelId="{5C52F523-DCBE-49AB-8662-A57A07E98BB4}" type="presParOf" srcId="{20ED2415-18D9-4EB3-AFDD-83C181EEFA23}" destId="{20BCB0E5-A6CE-4690-BCF4-D81BE6787F2F}" srcOrd="4" destOrd="0" presId="urn:microsoft.com/office/officeart/2005/8/layout/gear1"/>
    <dgm:cxn modelId="{53F89D70-F2CC-4FEB-A285-BC8D72E5830D}" type="presParOf" srcId="{20ED2415-18D9-4EB3-AFDD-83C181EEFA23}" destId="{EE98AF6A-BEFE-4263-8A9F-1349743E7007}" srcOrd="5" destOrd="0" presId="urn:microsoft.com/office/officeart/2005/8/layout/gear1"/>
    <dgm:cxn modelId="{0C4397F1-E411-43FD-9984-4698ED9E5246}" type="presParOf" srcId="{20ED2415-18D9-4EB3-AFDD-83C181EEFA23}" destId="{1D49129C-232B-42C2-8EA7-DC3B4F3A1235}" srcOrd="6" destOrd="0" presId="urn:microsoft.com/office/officeart/2005/8/layout/gear1"/>
    <dgm:cxn modelId="{8326492C-B08E-4BF0-9841-13FE1F7378B0}" type="presParOf" srcId="{20ED2415-18D9-4EB3-AFDD-83C181EEFA23}" destId="{FF6D0225-3B65-4453-993F-48EC753D7118}" srcOrd="7" destOrd="0" presId="urn:microsoft.com/office/officeart/2005/8/layout/gear1"/>
    <dgm:cxn modelId="{49E8D9DF-B75F-445F-9687-D89C7AAB4745}" type="presParOf" srcId="{20ED2415-18D9-4EB3-AFDD-83C181EEFA23}" destId="{74A264CB-1AC4-4714-A433-55FA9C785C2C}" srcOrd="8" destOrd="0" presId="urn:microsoft.com/office/officeart/2005/8/layout/gear1"/>
    <dgm:cxn modelId="{52192F44-7EB9-4ED3-A00D-FDDFBA22260D}" type="presParOf" srcId="{20ED2415-18D9-4EB3-AFDD-83C181EEFA23}" destId="{093486DD-61DE-4EC7-8B1E-BF9ED6C6748B}" srcOrd="9" destOrd="0" presId="urn:microsoft.com/office/officeart/2005/8/layout/gear1"/>
    <dgm:cxn modelId="{7ACDCE56-2E65-40DF-9C5C-94C2C9CC42A7}" type="presParOf" srcId="{20ED2415-18D9-4EB3-AFDD-83C181EEFA23}" destId="{F9C931D4-7572-45F6-8B8E-29D98AD987B9}" srcOrd="10" destOrd="0" presId="urn:microsoft.com/office/officeart/2005/8/layout/gear1"/>
    <dgm:cxn modelId="{F4853206-7445-4F4B-938A-9F5A94646147}" type="presParOf" srcId="{20ED2415-18D9-4EB3-AFDD-83C181EEFA23}" destId="{4D6E66A3-2E93-4636-BB73-71DCF1D7BF8B}" srcOrd="11" destOrd="0" presId="urn:microsoft.com/office/officeart/2005/8/layout/gear1"/>
    <dgm:cxn modelId="{6894D192-B753-400E-AE29-AE7E2B329B0B}" type="presParOf" srcId="{20ED2415-18D9-4EB3-AFDD-83C181EEFA23}" destId="{CBEEB4F0-D724-40BD-8FD5-A4220941E01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B9A31-2715-4649-B0FA-5E12E3531D66}">
      <dsp:nvSpPr>
        <dsp:cNvPr id="0" name=""/>
        <dsp:cNvSpPr/>
      </dsp:nvSpPr>
      <dsp:spPr>
        <a:xfrm>
          <a:off x="2373233" y="1958102"/>
          <a:ext cx="2393235" cy="2393235"/>
        </a:xfrm>
        <a:prstGeom prst="gear9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kern="1200" dirty="0"/>
            <a:t>סנכרוני – </a:t>
          </a:r>
          <a:r>
            <a:rPr lang="en-US" sz="2100" kern="1200" dirty="0"/>
            <a:t>zoom</a:t>
          </a:r>
          <a:endParaRPr lang="en-IL" sz="2100" kern="1200" dirty="0"/>
        </a:p>
      </dsp:txBody>
      <dsp:txXfrm>
        <a:off x="2854380" y="2518706"/>
        <a:ext cx="1430941" cy="1230172"/>
      </dsp:txXfrm>
    </dsp:sp>
    <dsp:sp modelId="{A41CEEB0-27A9-4AAF-BB1E-6DCF7CE612B5}">
      <dsp:nvSpPr>
        <dsp:cNvPr id="0" name=""/>
        <dsp:cNvSpPr/>
      </dsp:nvSpPr>
      <dsp:spPr>
        <a:xfrm>
          <a:off x="980804" y="1392428"/>
          <a:ext cx="1740535" cy="1740535"/>
        </a:xfrm>
        <a:prstGeom prst="gear6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kern="1200" dirty="0"/>
            <a:t>א-סנכרוני</a:t>
          </a:r>
          <a:endParaRPr lang="en-IL" sz="2100" kern="1200" dirty="0"/>
        </a:p>
      </dsp:txBody>
      <dsp:txXfrm>
        <a:off x="1418989" y="1833261"/>
        <a:ext cx="864165" cy="858869"/>
      </dsp:txXfrm>
    </dsp:sp>
    <dsp:sp modelId="{1D49129C-232B-42C2-8EA7-DC3B4F3A1235}">
      <dsp:nvSpPr>
        <dsp:cNvPr id="0" name=""/>
        <dsp:cNvSpPr/>
      </dsp:nvSpPr>
      <dsp:spPr>
        <a:xfrm rot="20700000">
          <a:off x="1955682" y="191636"/>
          <a:ext cx="1705369" cy="170536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kern="1200" dirty="0"/>
            <a:t>תקשורת והערכה</a:t>
          </a:r>
          <a:endParaRPr lang="en-IL" sz="2100" kern="1200" dirty="0"/>
        </a:p>
      </dsp:txBody>
      <dsp:txXfrm rot="-20700000">
        <a:off x="2329719" y="565673"/>
        <a:ext cx="957294" cy="957294"/>
      </dsp:txXfrm>
    </dsp:sp>
    <dsp:sp modelId="{F9C931D4-7572-45F6-8B8E-29D98AD987B9}">
      <dsp:nvSpPr>
        <dsp:cNvPr id="0" name=""/>
        <dsp:cNvSpPr/>
      </dsp:nvSpPr>
      <dsp:spPr>
        <a:xfrm>
          <a:off x="2190933" y="1595986"/>
          <a:ext cx="3063341" cy="3063341"/>
        </a:xfrm>
        <a:prstGeom prst="circularArrow">
          <a:avLst>
            <a:gd name="adj1" fmla="val 4687"/>
            <a:gd name="adj2" fmla="val 299029"/>
            <a:gd name="adj3" fmla="val 2519837"/>
            <a:gd name="adj4" fmla="val 1585339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6E66A3-2E93-4636-BB73-71DCF1D7BF8B}">
      <dsp:nvSpPr>
        <dsp:cNvPr id="0" name=""/>
        <dsp:cNvSpPr/>
      </dsp:nvSpPr>
      <dsp:spPr>
        <a:xfrm>
          <a:off x="672559" y="1006639"/>
          <a:ext cx="2225709" cy="22257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EB4F0-D724-40BD-8FD5-A4220941E011}">
      <dsp:nvSpPr>
        <dsp:cNvPr id="0" name=""/>
        <dsp:cNvSpPr/>
      </dsp:nvSpPr>
      <dsp:spPr>
        <a:xfrm>
          <a:off x="1561212" y="-182577"/>
          <a:ext cx="2399762" cy="23997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2:42.244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1.95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2.28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2.6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3.2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3.5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3.92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2:42.973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38.30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38.9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39.30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39.63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0.46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0.78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1,'0'6,"0"3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1.1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E942C704-5C8B-456A-983F-DE442FBB7429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12BC736D-299F-4B9C-B05A-15E010D2097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105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(דרישות מצגת – גרסה חדשה) – שלחו הודעה ל</a:t>
            </a:r>
            <a:r>
              <a:rPr lang="en-US" dirty="0"/>
              <a:t>support@iac.ac.il </a:t>
            </a:r>
            <a:r>
              <a:rPr lang="he-IL" dirty="0"/>
              <a:t>  תרשמו בכותרת </a:t>
            </a:r>
            <a:r>
              <a:rPr lang="en-US" dirty="0"/>
              <a:t>office </a:t>
            </a:r>
            <a:r>
              <a:rPr lang="he-IL" dirty="0"/>
              <a:t> בבקשה / אופיס</a:t>
            </a:r>
          </a:p>
          <a:p>
            <a:r>
              <a:rPr lang="he-IL" dirty="0"/>
              <a:t>אם רציתם להוסיף שמע למצגת ישנה מאוד (97-2003) עליכם לשמור תחילה בגרסה חדשה. (קובץ &gt; שמירה בשם )</a:t>
            </a:r>
          </a:p>
          <a:p>
            <a:r>
              <a:rPr lang="he-IL" dirty="0"/>
              <a:t>סרגל עליון &gt; הוספה &gt;מדיה &gt; שמע &gt; הקלטת שמע</a:t>
            </a:r>
          </a:p>
          <a:p>
            <a:r>
              <a:rPr lang="he-IL" dirty="0"/>
              <a:t>ללחוץ על העיגול האדום , ולעצירה ללחוץ על הריבוע – </a:t>
            </a:r>
            <a:r>
              <a:rPr lang="he-IL" dirty="0" err="1"/>
              <a:t>אחכ</a:t>
            </a:r>
            <a:r>
              <a:rPr lang="he-IL" dirty="0"/>
              <a:t> אישור</a:t>
            </a:r>
          </a:p>
          <a:p>
            <a:endParaRPr lang="en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736D-299F-4B9C-B05A-15E010D2097D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6931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Enable join before host</a:t>
            </a:r>
          </a:p>
          <a:p>
            <a:r>
              <a:rPr lang="en-US" dirty="0"/>
              <a:t>Registration required</a:t>
            </a:r>
            <a:endParaRPr lang="en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736D-299F-4B9C-B05A-15E010D2097D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3865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D29CAE-386C-4316-973A-D598B1514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6234A5B-5AF5-4465-8F9D-EEF45D281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4A6A310-AD6D-4E0E-9322-4EDB7795A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79065C1-44E7-485A-9018-4494F20C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CD3007-CA7F-499E-A919-AC344E8A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0568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AC14A2E-0DBA-43CA-A818-EF0B2CFA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98E7E36-1081-4267-8952-2C8014C3F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1AE58C4-A407-4381-A039-B882DEAD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9DB01CC-12FA-4F69-AC8D-62FAF071A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AA24039-9332-4F82-9CD7-03406B3ED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8646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9F816DD4-7F4C-440E-B31A-3F6D8E59B3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19A08E8-9721-47B8-BE33-72FF6ED1A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C2C537C-89BC-4077-89DA-5D1B1CEEE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DF38241-60EF-408E-A009-781D1784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869920F-B9BA-4597-8D5D-DF8667FD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47459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48A422-771F-407C-81BC-5B35705CA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622390-9F17-43FF-9A3B-3C2A50960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3959ED1-60CD-4872-8C51-DAA3A30F6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D0418AF-834C-4711-A38B-A6DEB9E7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37EE464-E209-4D42-96AC-05334270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7452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694CC3-F032-4F42-8057-369ECC5A7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CD1870B-1873-4CCC-B98D-4E3623709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44FE1A4-BB7C-4B23-A27F-70DCB0876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C0A973F-BE49-408E-A550-40027A0D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AE8B6CC-BEC3-4DF7-9EC0-7E068BBF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4502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800166A-8FDB-4130-A5C1-A4C66B65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7B8A094-6FB2-4E43-9017-14F978235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FF0F924-F254-43FC-9821-5A27A4B5B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A2FE47E-D7D4-44BE-A28B-C5307095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1279E1F-FE27-4823-8119-A1DB44EE8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730C001-5E74-4144-AFFF-FACB577E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43737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F8B7A3-C57D-4C4E-8E46-F1B88E04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825F5D-824B-4F2C-90B1-2C54FD0E7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72F770C-F4E3-4149-9B99-ED092A2D6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E3ED3A1-0E92-4065-8442-78DDF7AFF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EA6417A-7D88-4D02-9B40-C3F57EFCA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FF3116D0-B061-4C3E-8293-C3C09E1D1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A45D335-62ED-4A3E-9304-2C41CFBF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EF756D98-BBEA-423A-8579-E8FF8145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432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3FFBA0-FA64-4EC9-8D0F-1AC38742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9FB48CF6-CB72-4AF1-BCA8-99FCD5062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87CBB43-1E91-4907-93A6-5531E774F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3149755-9A01-4DA0-ADB3-8FACD78F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3615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51951F3B-10BB-4E84-A38D-31F7B951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26FA876-3EAF-40A3-BC90-1A187C851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AD8341F-CC39-4CB7-B47F-B9C43360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5674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3036E70-3ACE-40AB-AA74-CB5C2D571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DFD945A-169C-40E8-A997-85C1E06E6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86BE878-0516-46D8-A06C-A65C9A0E0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B86C8C3-1157-4966-809E-658033C3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B677528-5050-4354-9B6C-20742696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1D7C786-E4A9-43BC-AD32-8F2977A0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5141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FF5B08-7EDA-4D98-B961-F580DB41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0118699D-C104-4E7E-9DC1-1C7C8E51C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CCF74ED-A7DD-478B-9EB4-D30701B2C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95E8542-B719-4C11-8EFC-1F30F0D5F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EFF26BA-E78A-46BB-9031-DFAC1F0D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A867226-7F07-46AF-8C9F-CC2E5582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84568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99A1B3A-4F83-4BAA-96BE-0DADBDF9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D8ABB89-0ACA-4273-8438-7ACA6AB13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8ECBC3F-70FE-44F3-BEA8-C54A5503E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B9B3410-2CFA-4B0F-A0FB-A86E83FC9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C907ED3-F4B0-4151-9582-2F970002B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6495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open?id=129JnhhKA-JVseYlgzBwH66co0HL0PqyQ&amp;authuser=yoav.g%40iac.ac.il&amp;usp=drive_fs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4.xml"/><Relationship Id="rId1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21" Type="http://schemas.openxmlformats.org/officeDocument/2006/relationships/customXml" Target="../ink/ink11.xml"/><Relationship Id="rId7" Type="http://schemas.openxmlformats.org/officeDocument/2006/relationships/customXml" Target="../ink/ink1.xml"/><Relationship Id="rId12" Type="http://schemas.openxmlformats.org/officeDocument/2006/relationships/image" Target="../media/image18.png"/><Relationship Id="rId17" Type="http://schemas.openxmlformats.org/officeDocument/2006/relationships/customXml" Target="../ink/ink8.xml"/><Relationship Id="rId25" Type="http://schemas.openxmlformats.org/officeDocument/2006/relationships/customXml" Target="../ink/ink15.xml"/><Relationship Id="rId2" Type="http://schemas.openxmlformats.org/officeDocument/2006/relationships/diagramData" Target="../diagrams/data1.xml"/><Relationship Id="rId16" Type="http://schemas.openxmlformats.org/officeDocument/2006/relationships/customXml" Target="../ink/ink7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customXml" Target="../ink/ink3.xml"/><Relationship Id="rId24" Type="http://schemas.openxmlformats.org/officeDocument/2006/relationships/customXml" Target="../ink/ink14.xml"/><Relationship Id="rId5" Type="http://schemas.openxmlformats.org/officeDocument/2006/relationships/diagramColors" Target="../diagrams/colors1.xml"/><Relationship Id="rId15" Type="http://schemas.openxmlformats.org/officeDocument/2006/relationships/customXml" Target="../ink/ink6.xml"/><Relationship Id="rId23" Type="http://schemas.openxmlformats.org/officeDocument/2006/relationships/customXml" Target="../ink/ink13.xml"/><Relationship Id="rId10" Type="http://schemas.openxmlformats.org/officeDocument/2006/relationships/image" Target="../media/image17.png"/><Relationship Id="rId19" Type="http://schemas.openxmlformats.org/officeDocument/2006/relationships/customXml" Target="../ink/ink9.xml"/><Relationship Id="rId4" Type="http://schemas.openxmlformats.org/officeDocument/2006/relationships/diagramQuickStyle" Target="../diagrams/quickStyle1.xml"/><Relationship Id="rId9" Type="http://schemas.openxmlformats.org/officeDocument/2006/relationships/customXml" Target="../ink/ink2.xml"/><Relationship Id="rId14" Type="http://schemas.openxmlformats.org/officeDocument/2006/relationships/customXml" Target="../ink/ink5.xml"/><Relationship Id="rId22" Type="http://schemas.openxmlformats.org/officeDocument/2006/relationships/customXml" Target="../ink/ink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17/06/relationships/model3d" Target="../media/model3d2.glb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E94D8D-BC47-413E-91AB-A2FCCE172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41771"/>
            <a:ext cx="10515599" cy="822960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5905709"/>
            <a:ext cx="109728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89F8866-7AB0-4338-AAED-FEEEEE66C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79400"/>
            <a:ext cx="3873500" cy="3873500"/>
          </a:xfrm>
          <a:prstGeom prst="rect">
            <a:avLst/>
          </a:prstGeom>
        </p:spPr>
      </p:pic>
      <p:pic>
        <p:nvPicPr>
          <p:cNvPr id="8" name="תמונה 7" descr="תמונה שמכילה ציור, מחשב&#10;&#10;התיאור נוצר באופן אוטומטי">
            <a:extLst>
              <a:ext uri="{FF2B5EF4-FFF2-40B4-BE49-F238E27FC236}">
                <a16:creationId xmlns:a16="http://schemas.microsoft.com/office/drawing/2014/main" id="{0531AC9C-C37F-4EE4-9CEA-0173AB472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9400"/>
            <a:ext cx="3873500" cy="387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A9F3A50C-6A73-4F7D-81B4-DEDAF4C46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271749"/>
            <a:ext cx="10515600" cy="10920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 err="1"/>
              <a:t>הוראה</a:t>
            </a:r>
            <a:r>
              <a:rPr lang="en-US" sz="3600" dirty="0"/>
              <a:t> </a:t>
            </a:r>
            <a:r>
              <a:rPr lang="en-US" sz="3600" dirty="0" err="1"/>
              <a:t>מרחוק</a:t>
            </a:r>
            <a:r>
              <a:rPr lang="he-IL" sz="3600" dirty="0"/>
              <a:t> </a:t>
            </a:r>
            <a:endParaRPr lang="en-US" sz="3600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46508C0-4FD1-4CF9-B215-39FE5AA58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0089" y="5557656"/>
            <a:ext cx="9751823" cy="5826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dirty="0" err="1"/>
              <a:t>הקדמ</a:t>
            </a:r>
            <a:r>
              <a:rPr lang="he-IL" sz="1800" dirty="0"/>
              <a:t>ה | שימוש יעיל ב</a:t>
            </a:r>
            <a:r>
              <a:rPr lang="en-US" sz="1800" dirty="0" err="1"/>
              <a:t>מוד</a:t>
            </a:r>
            <a:r>
              <a:rPr lang="he-IL" sz="1800" dirty="0"/>
              <a:t>ל |  הוראה א - </a:t>
            </a:r>
            <a:r>
              <a:rPr lang="he-IL" sz="1800" dirty="0" err="1"/>
              <a:t>סנכרונית</a:t>
            </a:r>
            <a:r>
              <a:rPr lang="he-IL" sz="1800" dirty="0"/>
              <a:t> | הוראה</a:t>
            </a:r>
            <a:r>
              <a:rPr lang="en-US" sz="1800" dirty="0"/>
              <a:t> </a:t>
            </a:r>
            <a:r>
              <a:rPr lang="en-US" sz="1800" dirty="0" err="1"/>
              <a:t>סנכרוני</a:t>
            </a:r>
            <a:r>
              <a:rPr lang="he-IL" sz="1800" dirty="0"/>
              <a:t>ת </a:t>
            </a:r>
            <a:r>
              <a:rPr lang="en-US" sz="1800" dirty="0"/>
              <a:t> –</a:t>
            </a:r>
            <a:r>
              <a:rPr lang="he-IL" sz="1800" dirty="0"/>
              <a:t> זום  |  תקשורת עם הסטודנט והערכה</a:t>
            </a:r>
            <a:endParaRPr lang="en-US" sz="18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6D5E0CB7-8B12-4BFE-8209-DB2588644900}"/>
              </a:ext>
            </a:extLst>
          </p:cNvPr>
          <p:cNvSpPr txBox="1"/>
          <p:nvPr/>
        </p:nvSpPr>
        <p:spPr>
          <a:xfrm>
            <a:off x="2395513" y="4108102"/>
            <a:ext cx="33347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e-IL" dirty="0"/>
              <a:t>הצטרפו לקבוצת </a:t>
            </a:r>
            <a:r>
              <a:rPr lang="en-US" dirty="0"/>
              <a:t>WhatsApp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947039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580F58-F55D-410C-B992-6AE98B50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נספח – העתקת תכנים בין סביבות</a:t>
            </a:r>
            <a:endParaRPr lang="en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4DA4604-A0B5-466A-B525-FFBDF4DB7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העתקה של תוכן קורס מלא</a:t>
            </a:r>
            <a:endParaRPr lang="en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83389D-3132-41A5-8C9D-054537373C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e-IL" dirty="0"/>
              <a:t>ראשית יש לבצע גיבוי של תוכן קורס המקור </a:t>
            </a:r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(גלגל שיניים ראשי – גיבוי)</a:t>
            </a:r>
          </a:p>
          <a:p>
            <a:r>
              <a:rPr lang="he-IL" dirty="0"/>
              <a:t>לאחר מכן להיכנס לדף קורס שאליו רוצים להעלות תוכן וללחוץ על יבוא ובחירת דף הקורס שאליו ביצעתם ייבוא  </a:t>
            </a:r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(גלגל שיניים ראשי – ייבוא – בחירת הקורס)</a:t>
            </a:r>
          </a:p>
          <a:p>
            <a:endParaRPr lang="he-IL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he-IL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he-I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C7D860C-5104-496F-A70A-DEC5538E1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העתקה של פריטים מסוימים  </a:t>
            </a:r>
          </a:p>
          <a:p>
            <a:r>
              <a:rPr lang="he-IL" dirty="0">
                <a:hlinkClick r:id="rId2"/>
              </a:rPr>
              <a:t>מדריך בתמונות</a:t>
            </a:r>
            <a:endParaRPr lang="en-IL" dirty="0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E9389BF-7AEA-44C5-BF21-119A661C8E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e-IL" dirty="0"/>
              <a:t>הפעילו עריכה בקורס המקור</a:t>
            </a:r>
          </a:p>
          <a:p>
            <a:r>
              <a:rPr lang="he-IL" dirty="0"/>
              <a:t>לחצו משמאל לפריט המבוקש "העתקה למחסן שיתוף"</a:t>
            </a:r>
          </a:p>
          <a:p>
            <a:r>
              <a:rPr lang="he-IL" dirty="0"/>
              <a:t>עברו לקורס היעד, מצד שמאל למטה תוכלו לראות "שיתוף פעילויות ומשאבים" </a:t>
            </a:r>
          </a:p>
          <a:p>
            <a:r>
              <a:rPr lang="he-IL" dirty="0"/>
              <a:t>לחצו על אייקון "העתקה למרחב נוכחי"     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857408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B4F43BA-D951-4D1C-B05C-8028C99B3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הוראה ולמידה בצל הקורונה</a:t>
            </a:r>
            <a:endParaRPr lang="en-IL" dirty="0"/>
          </a:p>
        </p:txBody>
      </p:sp>
      <p:pic>
        <p:nvPicPr>
          <p:cNvPr id="5" name="מציין מיקום תוכן 6">
            <a:extLst>
              <a:ext uri="{FF2B5EF4-FFF2-40B4-BE49-F238E27FC236}">
                <a16:creationId xmlns:a16="http://schemas.microsoft.com/office/drawing/2014/main" id="{91F2BF28-2E47-4014-9A9B-2C2F23F25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92" y="2775823"/>
            <a:ext cx="3993243" cy="2225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72A9BAF-C348-491B-A85B-2966EA5B6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14" y="2934493"/>
            <a:ext cx="3048000" cy="176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FCBDCCF-814F-498A-9E76-3C7FEC482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42" y="2856706"/>
            <a:ext cx="3672941" cy="206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2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3D3106-59C3-48B3-A02E-3714BA9DC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הקדמה - כיצד מלמדים מרחוק?</a:t>
            </a:r>
            <a:endParaRPr lang="en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2AC1737-1055-416A-9577-BB8E25A951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e-IL" dirty="0"/>
              <a:t>סנכרוני- מופעל באמצעות זום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קשר עם הסטודנטים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מענה לקשיים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בדיקה של מצב הלמידה</a:t>
            </a:r>
          </a:p>
          <a:p>
            <a:r>
              <a:rPr lang="he-IL" dirty="0"/>
              <a:t>א-סנכרוני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שימוש רב פעמי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איכותי </a:t>
            </a:r>
            <a:r>
              <a:rPr lang="he-IL" dirty="0" err="1"/>
              <a:t>ומדוייק</a:t>
            </a:r>
            <a:r>
              <a:rPr lang="he-IL" dirty="0"/>
              <a:t> יותר</a:t>
            </a:r>
          </a:p>
          <a:p>
            <a:r>
              <a:rPr lang="he-IL" dirty="0"/>
              <a:t>תקשורת והערכה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בדיקת מצב הלומדים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הערכה מעצבת &gt; הערכה מסכמת</a:t>
            </a:r>
          </a:p>
          <a:p>
            <a:endParaRPr lang="he-IL" dirty="0"/>
          </a:p>
          <a:p>
            <a:pPr lvl="1">
              <a:buFont typeface="Wingdings" panose="05000000000000000000" pitchFamily="2" charset="2"/>
              <a:buChar char="ü"/>
            </a:pPr>
            <a:endParaRPr lang="he-IL" dirty="0"/>
          </a:p>
        </p:txBody>
      </p:sp>
      <p:graphicFrame>
        <p:nvGraphicFramePr>
          <p:cNvPr id="5" name="מציין מיקום תוכן 5">
            <a:extLst>
              <a:ext uri="{FF2B5EF4-FFF2-40B4-BE49-F238E27FC236}">
                <a16:creationId xmlns:a16="http://schemas.microsoft.com/office/drawing/2014/main" id="{31573A0F-5600-4952-8F94-A42A3BD392C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3387280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" name="דיו 2">
                <a:extLst>
                  <a:ext uri="{FF2B5EF4-FFF2-40B4-BE49-F238E27FC236}">
                    <a16:creationId xmlns:a16="http://schemas.microsoft.com/office/drawing/2014/main" id="{DC094447-10B7-4DD9-BE24-F7D55947C140}"/>
                  </a:ext>
                </a:extLst>
              </p14:cNvPr>
              <p14:cNvContentPartPr/>
              <p14:nvPr/>
            </p14:nvContentPartPr>
            <p14:xfrm>
              <a:off x="3906262" y="3089465"/>
              <a:ext cx="360" cy="360"/>
            </p14:xfrm>
          </p:contentPart>
        </mc:Choice>
        <mc:Fallback xmlns="">
          <p:pic>
            <p:nvPicPr>
              <p:cNvPr id="3" name="דיו 2">
                <a:extLst>
                  <a:ext uri="{FF2B5EF4-FFF2-40B4-BE49-F238E27FC236}">
                    <a16:creationId xmlns:a16="http://schemas.microsoft.com/office/drawing/2014/main" id="{DC094447-10B7-4DD9-BE24-F7D55947C14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88622" y="298146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6" name="דיו 5">
                <a:extLst>
                  <a:ext uri="{FF2B5EF4-FFF2-40B4-BE49-F238E27FC236}">
                    <a16:creationId xmlns:a16="http://schemas.microsoft.com/office/drawing/2014/main" id="{6761C8AE-0714-4322-A6D2-57FB5BA0F26D}"/>
                  </a:ext>
                </a:extLst>
              </p14:cNvPr>
              <p14:cNvContentPartPr/>
              <p14:nvPr/>
            </p14:nvContentPartPr>
            <p14:xfrm>
              <a:off x="3809422" y="3269465"/>
              <a:ext cx="360" cy="360"/>
            </p14:xfrm>
          </p:contentPart>
        </mc:Choice>
        <mc:Fallback xmlns="">
          <p:pic>
            <p:nvPicPr>
              <p:cNvPr id="6" name="דיו 5">
                <a:extLst>
                  <a:ext uri="{FF2B5EF4-FFF2-40B4-BE49-F238E27FC236}">
                    <a16:creationId xmlns:a16="http://schemas.microsoft.com/office/drawing/2014/main" id="{6761C8AE-0714-4322-A6D2-57FB5BA0F26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91782" y="316182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דיו 6">
                <a:extLst>
                  <a:ext uri="{FF2B5EF4-FFF2-40B4-BE49-F238E27FC236}">
                    <a16:creationId xmlns:a16="http://schemas.microsoft.com/office/drawing/2014/main" id="{775D83C9-C07B-4CB2-AB4D-BE4ED676C50A}"/>
                  </a:ext>
                </a:extLst>
              </p14:cNvPr>
              <p14:cNvContentPartPr/>
              <p14:nvPr/>
            </p14:nvContentPartPr>
            <p14:xfrm>
              <a:off x="4252942" y="5527385"/>
              <a:ext cx="360" cy="360"/>
            </p14:xfrm>
          </p:contentPart>
        </mc:Choice>
        <mc:Fallback xmlns="">
          <p:pic>
            <p:nvPicPr>
              <p:cNvPr id="7" name="דיו 6">
                <a:extLst>
                  <a:ext uri="{FF2B5EF4-FFF2-40B4-BE49-F238E27FC236}">
                    <a16:creationId xmlns:a16="http://schemas.microsoft.com/office/drawing/2014/main" id="{775D83C9-C07B-4CB2-AB4D-BE4ED676C50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44302" y="551874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7D2AD355-BE2A-4AED-8635-FF11DDB8A8DB}"/>
              </a:ext>
            </a:extLst>
          </p:cNvPr>
          <p:cNvGrpSpPr/>
          <p:nvPr/>
        </p:nvGrpSpPr>
        <p:grpSpPr>
          <a:xfrm>
            <a:off x="4377502" y="4973345"/>
            <a:ext cx="360" cy="360"/>
            <a:chOff x="4377502" y="497334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דיו 7">
                  <a:extLst>
                    <a:ext uri="{FF2B5EF4-FFF2-40B4-BE49-F238E27FC236}">
                      <a16:creationId xmlns:a16="http://schemas.microsoft.com/office/drawing/2014/main" id="{EF4FFF66-7D43-4122-B851-CCB88C8473D1}"/>
                    </a:ext>
                  </a:extLst>
                </p14:cNvPr>
                <p14:cNvContentPartPr/>
                <p14:nvPr/>
              </p14:nvContentPartPr>
              <p14:xfrm>
                <a:off x="4377502" y="4973345"/>
                <a:ext cx="360" cy="360"/>
              </p14:xfrm>
            </p:contentPart>
          </mc:Choice>
          <mc:Fallback xmlns="">
            <p:pic>
              <p:nvPicPr>
                <p:cNvPr id="8" name="דיו 7">
                  <a:extLst>
                    <a:ext uri="{FF2B5EF4-FFF2-40B4-BE49-F238E27FC236}">
                      <a16:creationId xmlns:a16="http://schemas.microsoft.com/office/drawing/2014/main" id="{EF4FFF66-7D43-4122-B851-CCB88C8473D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68862" y="496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דיו 8">
                  <a:extLst>
                    <a:ext uri="{FF2B5EF4-FFF2-40B4-BE49-F238E27FC236}">
                      <a16:creationId xmlns:a16="http://schemas.microsoft.com/office/drawing/2014/main" id="{06BD5367-1B6B-4E48-ABDF-F2420C4EE742}"/>
                    </a:ext>
                  </a:extLst>
                </p14:cNvPr>
                <p14:cNvContentPartPr/>
                <p14:nvPr/>
              </p14:nvContentPartPr>
              <p14:xfrm>
                <a:off x="4377502" y="4973345"/>
                <a:ext cx="360" cy="360"/>
              </p14:xfrm>
            </p:contentPart>
          </mc:Choice>
          <mc:Fallback xmlns="">
            <p:pic>
              <p:nvPicPr>
                <p:cNvPr id="9" name="דיו 8">
                  <a:extLst>
                    <a:ext uri="{FF2B5EF4-FFF2-40B4-BE49-F238E27FC236}">
                      <a16:creationId xmlns:a16="http://schemas.microsoft.com/office/drawing/2014/main" id="{06BD5367-1B6B-4E48-ABDF-F2420C4EE74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68862" y="496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דיו 9">
                  <a:extLst>
                    <a:ext uri="{FF2B5EF4-FFF2-40B4-BE49-F238E27FC236}">
                      <a16:creationId xmlns:a16="http://schemas.microsoft.com/office/drawing/2014/main" id="{DB6E202E-193B-4251-B230-32B067E45E17}"/>
                    </a:ext>
                  </a:extLst>
                </p14:cNvPr>
                <p14:cNvContentPartPr/>
                <p14:nvPr/>
              </p14:nvContentPartPr>
              <p14:xfrm>
                <a:off x="4377502" y="4973345"/>
                <a:ext cx="360" cy="360"/>
              </p14:xfrm>
            </p:contentPart>
          </mc:Choice>
          <mc:Fallback xmlns="">
            <p:pic>
              <p:nvPicPr>
                <p:cNvPr id="10" name="דיו 9">
                  <a:extLst>
                    <a:ext uri="{FF2B5EF4-FFF2-40B4-BE49-F238E27FC236}">
                      <a16:creationId xmlns:a16="http://schemas.microsoft.com/office/drawing/2014/main" id="{DB6E202E-193B-4251-B230-32B067E45E1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68862" y="496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BB0C2C71-EB40-4089-A133-30DC8D3A75D0}"/>
              </a:ext>
            </a:extLst>
          </p:cNvPr>
          <p:cNvGrpSpPr/>
          <p:nvPr/>
        </p:nvGrpSpPr>
        <p:grpSpPr>
          <a:xfrm>
            <a:off x="4474342" y="5028785"/>
            <a:ext cx="14760" cy="14040"/>
            <a:chOff x="4474342" y="5028785"/>
            <a:chExt cx="14760" cy="1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דיו 11">
                  <a:extLst>
                    <a:ext uri="{FF2B5EF4-FFF2-40B4-BE49-F238E27FC236}">
                      <a16:creationId xmlns:a16="http://schemas.microsoft.com/office/drawing/2014/main" id="{828B8A2E-77FA-4369-AA0A-680722ADB965}"/>
                    </a:ext>
                  </a:extLst>
                </p14:cNvPr>
                <p14:cNvContentPartPr/>
                <p14:nvPr/>
              </p14:nvContentPartPr>
              <p14:xfrm>
                <a:off x="4488742" y="5028785"/>
                <a:ext cx="360" cy="360"/>
              </p14:xfrm>
            </p:contentPart>
          </mc:Choice>
          <mc:Fallback xmlns="">
            <p:pic>
              <p:nvPicPr>
                <p:cNvPr id="12" name="דיו 11">
                  <a:extLst>
                    <a:ext uri="{FF2B5EF4-FFF2-40B4-BE49-F238E27FC236}">
                      <a16:creationId xmlns:a16="http://schemas.microsoft.com/office/drawing/2014/main" id="{828B8A2E-77FA-4369-AA0A-680722ADB96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79742" y="50201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דיו 12">
                  <a:extLst>
                    <a:ext uri="{FF2B5EF4-FFF2-40B4-BE49-F238E27FC236}">
                      <a16:creationId xmlns:a16="http://schemas.microsoft.com/office/drawing/2014/main" id="{D44D3F69-2A12-4C10-B5D1-4749BCFFC43A}"/>
                    </a:ext>
                  </a:extLst>
                </p14:cNvPr>
                <p14:cNvContentPartPr/>
                <p14:nvPr/>
              </p14:nvContentPartPr>
              <p14:xfrm>
                <a:off x="4488742" y="5028785"/>
                <a:ext cx="360" cy="5760"/>
              </p14:xfrm>
            </p:contentPart>
          </mc:Choice>
          <mc:Fallback xmlns="">
            <p:pic>
              <p:nvPicPr>
                <p:cNvPr id="13" name="דיו 12">
                  <a:extLst>
                    <a:ext uri="{FF2B5EF4-FFF2-40B4-BE49-F238E27FC236}">
                      <a16:creationId xmlns:a16="http://schemas.microsoft.com/office/drawing/2014/main" id="{D44D3F69-2A12-4C10-B5D1-4749BCFFC43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479742" y="5020145"/>
                  <a:ext cx="18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דיו 13">
                  <a:extLst>
                    <a:ext uri="{FF2B5EF4-FFF2-40B4-BE49-F238E27FC236}">
                      <a16:creationId xmlns:a16="http://schemas.microsoft.com/office/drawing/2014/main" id="{2A97F290-3662-47D1-882D-F051C79D1297}"/>
                    </a:ext>
                  </a:extLst>
                </p14:cNvPr>
                <p14:cNvContentPartPr/>
                <p14:nvPr/>
              </p14:nvContentPartPr>
              <p14:xfrm>
                <a:off x="4474342" y="5042465"/>
                <a:ext cx="360" cy="360"/>
              </p14:xfrm>
            </p:contentPart>
          </mc:Choice>
          <mc:Fallback xmlns="">
            <p:pic>
              <p:nvPicPr>
                <p:cNvPr id="14" name="דיו 13">
                  <a:extLst>
                    <a:ext uri="{FF2B5EF4-FFF2-40B4-BE49-F238E27FC236}">
                      <a16:creationId xmlns:a16="http://schemas.microsoft.com/office/drawing/2014/main" id="{2A97F290-3662-47D1-882D-F051C79D129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65702" y="50338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דיו 14">
                  <a:extLst>
                    <a:ext uri="{FF2B5EF4-FFF2-40B4-BE49-F238E27FC236}">
                      <a16:creationId xmlns:a16="http://schemas.microsoft.com/office/drawing/2014/main" id="{4850216E-EF85-4247-AFC8-4A8FBE35BE03}"/>
                    </a:ext>
                  </a:extLst>
                </p14:cNvPr>
                <p14:cNvContentPartPr/>
                <p14:nvPr/>
              </p14:nvContentPartPr>
              <p14:xfrm>
                <a:off x="4474342" y="5042465"/>
                <a:ext cx="360" cy="360"/>
              </p14:xfrm>
            </p:contentPart>
          </mc:Choice>
          <mc:Fallback xmlns="">
            <p:pic>
              <p:nvPicPr>
                <p:cNvPr id="15" name="דיו 14">
                  <a:extLst>
                    <a:ext uri="{FF2B5EF4-FFF2-40B4-BE49-F238E27FC236}">
                      <a16:creationId xmlns:a16="http://schemas.microsoft.com/office/drawing/2014/main" id="{4850216E-EF85-4247-AFC8-4A8FBE35BE0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65702" y="50338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דיו 15">
                  <a:extLst>
                    <a:ext uri="{FF2B5EF4-FFF2-40B4-BE49-F238E27FC236}">
                      <a16:creationId xmlns:a16="http://schemas.microsoft.com/office/drawing/2014/main" id="{655B4B85-CF03-42B0-A8A3-80A879EBEDDA}"/>
                    </a:ext>
                  </a:extLst>
                </p14:cNvPr>
                <p14:cNvContentPartPr/>
                <p14:nvPr/>
              </p14:nvContentPartPr>
              <p14:xfrm>
                <a:off x="4474342" y="5042465"/>
                <a:ext cx="360" cy="360"/>
              </p14:xfrm>
            </p:contentPart>
          </mc:Choice>
          <mc:Fallback xmlns="">
            <p:pic>
              <p:nvPicPr>
                <p:cNvPr id="16" name="דיו 15">
                  <a:extLst>
                    <a:ext uri="{FF2B5EF4-FFF2-40B4-BE49-F238E27FC236}">
                      <a16:creationId xmlns:a16="http://schemas.microsoft.com/office/drawing/2014/main" id="{655B4B85-CF03-42B0-A8A3-80A879EBEDD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65702" y="50338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דיו 16">
                  <a:extLst>
                    <a:ext uri="{FF2B5EF4-FFF2-40B4-BE49-F238E27FC236}">
                      <a16:creationId xmlns:a16="http://schemas.microsoft.com/office/drawing/2014/main" id="{97A99503-99E6-45C0-9913-393AED076CD1}"/>
                    </a:ext>
                  </a:extLst>
                </p14:cNvPr>
                <p14:cNvContentPartPr/>
                <p14:nvPr/>
              </p14:nvContentPartPr>
              <p14:xfrm>
                <a:off x="4474342" y="5042465"/>
                <a:ext cx="360" cy="360"/>
              </p14:xfrm>
            </p:contentPart>
          </mc:Choice>
          <mc:Fallback xmlns="">
            <p:pic>
              <p:nvPicPr>
                <p:cNvPr id="17" name="דיו 16">
                  <a:extLst>
                    <a:ext uri="{FF2B5EF4-FFF2-40B4-BE49-F238E27FC236}">
                      <a16:creationId xmlns:a16="http://schemas.microsoft.com/office/drawing/2014/main" id="{97A99503-99E6-45C0-9913-393AED076CD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65702" y="50338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5589375F-A664-473D-B66D-9C9BD5068997}"/>
              </a:ext>
            </a:extLst>
          </p:cNvPr>
          <p:cNvGrpSpPr/>
          <p:nvPr/>
        </p:nvGrpSpPr>
        <p:grpSpPr>
          <a:xfrm>
            <a:off x="4100662" y="4724225"/>
            <a:ext cx="360" cy="360"/>
            <a:chOff x="4100662" y="472422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דיו 17">
                  <a:extLst>
                    <a:ext uri="{FF2B5EF4-FFF2-40B4-BE49-F238E27FC236}">
                      <a16:creationId xmlns:a16="http://schemas.microsoft.com/office/drawing/2014/main" id="{F5262E60-6BF8-448A-89F0-1403ECD1D3DD}"/>
                    </a:ext>
                  </a:extLst>
                </p14:cNvPr>
                <p14:cNvContentPartPr/>
                <p14:nvPr/>
              </p14:nvContentPartPr>
              <p14:xfrm>
                <a:off x="4100662" y="4724225"/>
                <a:ext cx="360" cy="360"/>
              </p14:xfrm>
            </p:contentPart>
          </mc:Choice>
          <mc:Fallback xmlns="">
            <p:pic>
              <p:nvPicPr>
                <p:cNvPr id="18" name="דיו 17">
                  <a:extLst>
                    <a:ext uri="{FF2B5EF4-FFF2-40B4-BE49-F238E27FC236}">
                      <a16:creationId xmlns:a16="http://schemas.microsoft.com/office/drawing/2014/main" id="{F5262E60-6BF8-448A-89F0-1403ECD1D3D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91662" y="47152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דיו 18">
                  <a:extLst>
                    <a:ext uri="{FF2B5EF4-FFF2-40B4-BE49-F238E27FC236}">
                      <a16:creationId xmlns:a16="http://schemas.microsoft.com/office/drawing/2014/main" id="{59890EBA-154D-4BE1-8EB8-979DDC168569}"/>
                    </a:ext>
                  </a:extLst>
                </p14:cNvPr>
                <p14:cNvContentPartPr/>
                <p14:nvPr/>
              </p14:nvContentPartPr>
              <p14:xfrm>
                <a:off x="4100662" y="4724225"/>
                <a:ext cx="360" cy="360"/>
              </p14:xfrm>
            </p:contentPart>
          </mc:Choice>
          <mc:Fallback xmlns="">
            <p:pic>
              <p:nvPicPr>
                <p:cNvPr id="19" name="דיו 18">
                  <a:extLst>
                    <a:ext uri="{FF2B5EF4-FFF2-40B4-BE49-F238E27FC236}">
                      <a16:creationId xmlns:a16="http://schemas.microsoft.com/office/drawing/2014/main" id="{59890EBA-154D-4BE1-8EB8-979DDC16856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91662" y="47152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דיו 19">
                  <a:extLst>
                    <a:ext uri="{FF2B5EF4-FFF2-40B4-BE49-F238E27FC236}">
                      <a16:creationId xmlns:a16="http://schemas.microsoft.com/office/drawing/2014/main" id="{77F9581E-1145-40AB-B127-1F5AC796B227}"/>
                    </a:ext>
                  </a:extLst>
                </p14:cNvPr>
                <p14:cNvContentPartPr/>
                <p14:nvPr/>
              </p14:nvContentPartPr>
              <p14:xfrm>
                <a:off x="4100662" y="4724225"/>
                <a:ext cx="360" cy="360"/>
              </p14:xfrm>
            </p:contentPart>
          </mc:Choice>
          <mc:Fallback xmlns="">
            <p:pic>
              <p:nvPicPr>
                <p:cNvPr id="20" name="דיו 19">
                  <a:extLst>
                    <a:ext uri="{FF2B5EF4-FFF2-40B4-BE49-F238E27FC236}">
                      <a16:creationId xmlns:a16="http://schemas.microsoft.com/office/drawing/2014/main" id="{77F9581E-1145-40AB-B127-1F5AC796B22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91662" y="47152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0526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350CABE-069E-4F1E-984D-3B013902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הקדמה - עיצוב נכון של סביבת הקורס ב </a:t>
            </a:r>
            <a:endParaRPr lang="en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56EF082-B09F-4378-8F37-4C6B9732B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57" t="29529" r="3538" b="12392"/>
          <a:stretch/>
        </p:blipFill>
        <p:spPr>
          <a:xfrm>
            <a:off x="6438321" y="1690688"/>
            <a:ext cx="5266000" cy="443132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CAAE413-FECF-44BD-9CEA-AB36A34BA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08" t="24641" r="23154" b="12803"/>
          <a:stretch/>
        </p:blipFill>
        <p:spPr>
          <a:xfrm>
            <a:off x="0" y="1690688"/>
            <a:ext cx="5064357" cy="4288071"/>
          </a:xfrm>
          <a:prstGeom prst="rect">
            <a:avLst/>
          </a:prstGeom>
        </p:spPr>
      </p:pic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9F090315-F194-47BD-B6C4-332C10CDE78F}"/>
              </a:ext>
            </a:extLst>
          </p:cNvPr>
          <p:cNvCxnSpPr/>
          <p:nvPr/>
        </p:nvCxnSpPr>
        <p:spPr>
          <a:xfrm>
            <a:off x="5899054" y="1690688"/>
            <a:ext cx="0" cy="4569435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Moodle – מיט&quot;ל">
            <a:extLst>
              <a:ext uri="{FF2B5EF4-FFF2-40B4-BE49-F238E27FC236}">
                <a16:creationId xmlns:a16="http://schemas.microsoft.com/office/drawing/2014/main" id="{61C66EBC-B1DD-4B1D-98C4-A0B238AC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8" y="138113"/>
            <a:ext cx="29432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7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81A40B0-82FB-4576-9005-35A4A1DBF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he-IL" dirty="0">
                <a:solidFill>
                  <a:srgbClr val="FFFFFF"/>
                </a:solidFill>
              </a:rPr>
              <a:t>למידה א-סינכרונית. </a:t>
            </a:r>
            <a:br>
              <a:rPr lang="he-IL" dirty="0">
                <a:solidFill>
                  <a:srgbClr val="FFFFFF"/>
                </a:solidFill>
              </a:rPr>
            </a:br>
            <a:r>
              <a:rPr lang="he-IL" dirty="0">
                <a:solidFill>
                  <a:srgbClr val="FFFFFF"/>
                </a:solidFill>
              </a:rPr>
              <a:t>    </a:t>
            </a:r>
            <a:r>
              <a:rPr lang="he-IL" sz="3200" dirty="0">
                <a:solidFill>
                  <a:srgbClr val="FFFFFF"/>
                </a:solidFill>
              </a:rPr>
              <a:t>למידה בזמנו הפנוי של הסטודנט</a:t>
            </a:r>
            <a:endParaRPr lang="en-IL" dirty="0">
              <a:solidFill>
                <a:srgbClr val="FFFFFF"/>
              </a:solidFill>
            </a:endParaRPr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17B8FF5-6A81-4A94-BF6B-72995A887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e-IL" sz="2000" dirty="0"/>
              <a:t>הוסיפו שמע למצגת.</a:t>
            </a:r>
          </a:p>
          <a:p>
            <a:pPr marL="0" indent="0">
              <a:buNone/>
            </a:pPr>
            <a:endParaRPr lang="en-IL" sz="20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6DDC415-DE9E-4B12-874A-5FDB94BF7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e-IL" sz="2000" dirty="0"/>
              <a:t>העלו קבצים למודל. (</a:t>
            </a:r>
            <a:r>
              <a:rPr lang="en-US" sz="2000" dirty="0"/>
              <a:t>LMS</a:t>
            </a:r>
            <a:r>
              <a:rPr lang="he-IL" sz="2000" dirty="0"/>
              <a:t>)</a:t>
            </a:r>
          </a:p>
          <a:p>
            <a:pPr lvl="1"/>
            <a:r>
              <a:rPr lang="he-IL" sz="2000" dirty="0"/>
              <a:t>נפח העלאה גדול  - </a:t>
            </a:r>
            <a:r>
              <a:rPr lang="en-US" sz="2000" dirty="0"/>
              <a:t>200M</a:t>
            </a:r>
            <a:endParaRPr lang="he-IL" sz="2000" dirty="0"/>
          </a:p>
          <a:p>
            <a:pPr lvl="1"/>
            <a:r>
              <a:rPr lang="he-IL" sz="2000" dirty="0"/>
              <a:t>סרטונים עדיף בענן </a:t>
            </a:r>
            <a:r>
              <a:rPr lang="en-US" sz="2000" dirty="0"/>
              <a:t>drive</a:t>
            </a:r>
            <a:r>
              <a:rPr lang="he-IL" sz="2000" dirty="0"/>
              <a:t>.</a:t>
            </a:r>
          </a:p>
          <a:p>
            <a:endParaRPr lang="en-IL" sz="2000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90E0A38-5DFB-4744-8CB5-C0AE5D9DF92A}"/>
              </a:ext>
            </a:extLst>
          </p:cNvPr>
          <p:cNvSpPr/>
          <p:nvPr/>
        </p:nvSpPr>
        <p:spPr>
          <a:xfrm rot="2156043">
            <a:off x="8800148" y="307338"/>
            <a:ext cx="4053140" cy="9698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/>
              <a:t>א- סנכרוני</a:t>
            </a:r>
            <a:endParaRPr lang="en-IL" sz="2800" dirty="0"/>
          </a:p>
        </p:txBody>
      </p:sp>
    </p:spTree>
    <p:extLst>
      <p:ext uri="{BB962C8B-B14F-4D97-AF65-F5344CB8AC3E}">
        <p14:creationId xmlns:p14="http://schemas.microsoft.com/office/powerpoint/2010/main" val="98841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9D64330-B3B0-434B-969C-9F9279E3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027"/>
            <a:ext cx="3494362" cy="4782873"/>
          </a:xfrm>
        </p:spPr>
        <p:txBody>
          <a:bodyPr>
            <a:norm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שיעור סנכרוני זום</a:t>
            </a:r>
            <a:endParaRPr lang="en-IL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7FC8564-6993-41A4-8FC7-68C830F24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962" y="894027"/>
            <a:ext cx="6487838" cy="47828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he-IL" sz="2400" dirty="0">
              <a:solidFill>
                <a:schemeClr val="bg1"/>
              </a:solidFill>
            </a:endParaRPr>
          </a:p>
          <a:p>
            <a:r>
              <a:rPr lang="he-IL" sz="2400" b="1" dirty="0">
                <a:solidFill>
                  <a:srgbClr val="FF0000"/>
                </a:solidFill>
              </a:rPr>
              <a:t>לפני השיעור </a:t>
            </a:r>
            <a:r>
              <a:rPr lang="he-IL" sz="2400" dirty="0">
                <a:solidFill>
                  <a:schemeClr val="bg1"/>
                </a:solidFill>
              </a:rPr>
              <a:t>- יוצרים שיעור זום ומודיעים לסטודנטים.</a:t>
            </a:r>
          </a:p>
          <a:p>
            <a:pPr marL="0" indent="0">
              <a:buNone/>
            </a:pPr>
            <a:endParaRPr lang="he-IL" sz="2400" dirty="0">
              <a:solidFill>
                <a:schemeClr val="bg1"/>
              </a:solidFill>
            </a:endParaRPr>
          </a:p>
          <a:p>
            <a:r>
              <a:rPr lang="he-IL" sz="2400" b="1" dirty="0">
                <a:solidFill>
                  <a:srgbClr val="FF0000"/>
                </a:solidFill>
              </a:rPr>
              <a:t>במהלך השיעור </a:t>
            </a:r>
            <a:r>
              <a:rPr lang="he-IL" sz="2400" dirty="0">
                <a:solidFill>
                  <a:schemeClr val="bg1"/>
                </a:solidFill>
              </a:rPr>
              <a:t>- שלושה כפתורים חשובים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he-IL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mute all , share screen, record</a:t>
            </a:r>
          </a:p>
          <a:p>
            <a:pPr lvl="1"/>
            <a:r>
              <a:rPr lang="he-IL" dirty="0">
                <a:solidFill>
                  <a:schemeClr val="bg1"/>
                </a:solidFill>
              </a:rPr>
              <a:t>פתחו את המצגת </a:t>
            </a:r>
            <a:r>
              <a:rPr lang="he-IL" u="sng" dirty="0">
                <a:solidFill>
                  <a:schemeClr val="bg1"/>
                </a:solidFill>
              </a:rPr>
              <a:t>מהמודל</a:t>
            </a:r>
          </a:p>
          <a:p>
            <a:pPr lvl="1"/>
            <a:r>
              <a:rPr lang="he-IL" dirty="0">
                <a:solidFill>
                  <a:schemeClr val="bg1"/>
                </a:solidFill>
              </a:rPr>
              <a:t>בקשו מהסטודנטים "הערות" בגוף המצגת.</a:t>
            </a:r>
          </a:p>
          <a:p>
            <a:pPr lvl="1"/>
            <a:r>
              <a:rPr lang="he-IL" dirty="0">
                <a:solidFill>
                  <a:schemeClr val="bg1"/>
                </a:solidFill>
              </a:rPr>
              <a:t>ציירו על המצגת, הציגו סרטונים, חלקו לקבוצות עבודה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20EDB23-97E2-4668-A270-CE5CF7ABA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" t="19986" r="83631" b="73873"/>
          <a:stretch/>
        </p:blipFill>
        <p:spPr>
          <a:xfrm>
            <a:off x="968827" y="894026"/>
            <a:ext cx="2005689" cy="644487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85568FEC-5CF6-4728-9F55-9DAC3F1560AC}"/>
              </a:ext>
            </a:extLst>
          </p:cNvPr>
          <p:cNvSpPr/>
          <p:nvPr/>
        </p:nvSpPr>
        <p:spPr>
          <a:xfrm rot="2156043">
            <a:off x="8800148" y="307338"/>
            <a:ext cx="4053140" cy="96981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/>
              <a:t>סנכרוני - </a:t>
            </a:r>
            <a:r>
              <a:rPr lang="en-US" sz="2800" dirty="0"/>
              <a:t>zoom</a:t>
            </a:r>
            <a:endParaRPr lang="en-IL" sz="2800" dirty="0"/>
          </a:p>
        </p:txBody>
      </p:sp>
    </p:spTree>
    <p:extLst>
      <p:ext uri="{BB962C8B-B14F-4D97-AF65-F5344CB8AC3E}">
        <p14:creationId xmlns:p14="http://schemas.microsoft.com/office/powerpoint/2010/main" val="1532433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D697FD-EAAF-4167-BC11-3A26172BB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תקשורת עם סטודנטים</a:t>
            </a:r>
            <a:endParaRPr lang="en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0D47A6-5E66-4157-9C70-02DF0BF06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he-IL" dirty="0"/>
          </a:p>
          <a:p>
            <a:pPr>
              <a:buFont typeface="Wingdings" panose="05000000000000000000" pitchFamily="2" charset="2"/>
              <a:buChar char="Ø"/>
            </a:pPr>
            <a:r>
              <a:rPr lang="he-IL" i="1" dirty="0">
                <a:solidFill>
                  <a:schemeClr val="accent5">
                    <a:lumMod val="75000"/>
                  </a:schemeClr>
                </a:solidFill>
              </a:rPr>
              <a:t>לאיזה שימוש? </a:t>
            </a:r>
            <a:r>
              <a:rPr lang="he-IL" dirty="0"/>
              <a:t>יצירת קשר עם כלל הסטודנטים בכיתה.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i="1" dirty="0">
                <a:solidFill>
                  <a:schemeClr val="accent5">
                    <a:lumMod val="75000"/>
                  </a:schemeClr>
                </a:solidFill>
              </a:rPr>
              <a:t>מה מפרסמים? </a:t>
            </a:r>
            <a:r>
              <a:rPr lang="he-IL" dirty="0"/>
              <a:t>מה ביצענו בשיעור שעבר, על מה נעבוד השבוע.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i="1" dirty="0">
                <a:solidFill>
                  <a:schemeClr val="accent5">
                    <a:lumMod val="75000"/>
                  </a:schemeClr>
                </a:solidFill>
              </a:rPr>
              <a:t>היכן מפורסם? </a:t>
            </a:r>
            <a:r>
              <a:rPr lang="he-IL" dirty="0"/>
              <a:t>בלוח ההודעות, + הודעה נשלחת למייל האישי תוך חצי שעה.</a:t>
            </a:r>
          </a:p>
          <a:p>
            <a:pPr>
              <a:buFont typeface="Wingdings" panose="05000000000000000000" pitchFamily="2" charset="2"/>
              <a:buChar char="Ø"/>
            </a:pPr>
            <a:endParaRPr lang="he-IL" dirty="0"/>
          </a:p>
          <a:p>
            <a:pPr marL="0" indent="0">
              <a:buNone/>
            </a:pPr>
            <a:r>
              <a:rPr lang="he-IL" dirty="0"/>
              <a:t>   	   (תיבת מייל פנימית של מודל)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i="1" dirty="0">
                <a:solidFill>
                  <a:schemeClr val="accent5">
                    <a:lumMod val="75000"/>
                  </a:schemeClr>
                </a:solidFill>
              </a:rPr>
              <a:t>לאיזה שימוש? </a:t>
            </a:r>
            <a:r>
              <a:rPr lang="he-IL" dirty="0"/>
              <a:t>יצירת קשר עם סטודנטים בודדים וקריאת מיילים אישיים מסטודנטים.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dirty="0"/>
              <a:t>הודעה מגיעה למייל הפרטי אך יש לענות מתוך המייל הפנימי ולא מהמייל האישי</a:t>
            </a:r>
            <a:endParaRPr lang="en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49AC4C8-48E2-426A-8B5B-E52F2A88F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85" t="68522" r="30423" b="27168"/>
          <a:stretch/>
        </p:blipFill>
        <p:spPr>
          <a:xfrm>
            <a:off x="9551963" y="1908443"/>
            <a:ext cx="1342476" cy="39707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172CF03-1B27-482C-B3CC-BD973A986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2" t="13545" r="84422" b="80663"/>
          <a:stretch/>
        </p:blipFill>
        <p:spPr>
          <a:xfrm>
            <a:off x="10269416" y="4199784"/>
            <a:ext cx="625024" cy="50285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מודל תלת-ממד 5" descr="Caroler in Long Coat">
                <a:extLst>
                  <a:ext uri="{FF2B5EF4-FFF2-40B4-BE49-F238E27FC236}">
                    <a16:creationId xmlns:a16="http://schemas.microsoft.com/office/drawing/2014/main" id="{128F41B8-353F-4378-9483-903B3FC077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1827" y="171037"/>
              <a:ext cx="1056723" cy="347481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56723" cy="3474810"/>
                    </a:xfrm>
                    <a:prstGeom prst="rect">
                      <a:avLst/>
                    </a:prstGeom>
                  </am3d:spPr>
                  <am3d:camera>
                    <am3d:pos x="0" y="0" z="499806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54351" d="1000000"/>
                    <am3d:preTrans dx="399298" dy="-17937852" dz="137179"/>
                    <am3d:scale>
                      <am3d:sx n="1000000" d="1000000"/>
                      <am3d:sy n="1000000" d="1000000"/>
                      <am3d:sz n="1000000" d="1000000"/>
                    </am3d:scale>
                    <am3d:rot ax="2705812" ay="5004443" az="269438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7984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מודל תלת-ממד 5" descr="Caroler in Long Coat">
                <a:extLst>
                  <a:ext uri="{FF2B5EF4-FFF2-40B4-BE49-F238E27FC236}">
                    <a16:creationId xmlns:a16="http://schemas.microsoft.com/office/drawing/2014/main" id="{128F41B8-353F-4378-9483-903B3FC077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1827" y="171037"/>
                <a:ext cx="1056723" cy="3474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מודל תלת-ממד 6" descr="Caroler in Blue Jacket">
                <a:extLst>
                  <a:ext uri="{FF2B5EF4-FFF2-40B4-BE49-F238E27FC236}">
                    <a16:creationId xmlns:a16="http://schemas.microsoft.com/office/drawing/2014/main" id="{FE6B6A65-A72A-4EC4-BB99-1FC97F4094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10214" y="-64391"/>
              <a:ext cx="1028508" cy="335358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028508" cy="3353585"/>
                    </a:xfrm>
                    <a:prstGeom prst="rect">
                      <a:avLst/>
                    </a:prstGeom>
                  </am3d:spPr>
                  <am3d:camera>
                    <am3d:pos x="0" y="0" z="530389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09538" d="1000000"/>
                    <am3d:preTrans dx="-124000" dy="-18000000" dz="127018"/>
                    <am3d:scale>
                      <am3d:sx n="1000000" d="1000000"/>
                      <am3d:sy n="1000000" d="1000000"/>
                      <am3d:sz n="1000000" d="1000000"/>
                    </am3d:scale>
                    <am3d:rot ax="-1649697" ay="-4828726" az="163021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5045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מודל תלת-ממד 6" descr="Caroler in Blue Jacket">
                <a:extLst>
                  <a:ext uri="{FF2B5EF4-FFF2-40B4-BE49-F238E27FC236}">
                    <a16:creationId xmlns:a16="http://schemas.microsoft.com/office/drawing/2014/main" id="{FE6B6A65-A72A-4EC4-BB99-1FC97F4094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10214" y="-64391"/>
                <a:ext cx="1028508" cy="335358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מלבן 7">
            <a:extLst>
              <a:ext uri="{FF2B5EF4-FFF2-40B4-BE49-F238E27FC236}">
                <a16:creationId xmlns:a16="http://schemas.microsoft.com/office/drawing/2014/main" id="{1CEE01AB-CAA5-4BC6-ABC6-7CBD3FF24654}"/>
              </a:ext>
            </a:extLst>
          </p:cNvPr>
          <p:cNvSpPr/>
          <p:nvPr/>
        </p:nvSpPr>
        <p:spPr>
          <a:xfrm rot="2156043">
            <a:off x="8800148" y="307338"/>
            <a:ext cx="4053140" cy="96981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/>
              <a:t>תקשורת והערכה</a:t>
            </a:r>
            <a:endParaRPr lang="en-IL" sz="2800" dirty="0"/>
          </a:p>
        </p:txBody>
      </p:sp>
    </p:spTree>
    <p:extLst>
      <p:ext uri="{BB962C8B-B14F-4D97-AF65-F5344CB8AC3E}">
        <p14:creationId xmlns:p14="http://schemas.microsoft.com/office/powerpoint/2010/main" val="721396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138B2D-8D51-4EA4-8B89-CE94A3C1D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הערכה מעצבת מרחוק</a:t>
            </a:r>
            <a:endParaRPr lang="en-IL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F6B4FE36-282C-490D-A79A-988E876AB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7" t="28881" r="27654" b="23885"/>
          <a:stretch/>
        </p:blipFill>
        <p:spPr>
          <a:xfrm>
            <a:off x="2053382" y="1690688"/>
            <a:ext cx="8764673" cy="445306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4B9F1064-3ACA-4217-AD40-0A4FF4040166}"/>
              </a:ext>
            </a:extLst>
          </p:cNvPr>
          <p:cNvSpPr/>
          <p:nvPr/>
        </p:nvSpPr>
        <p:spPr>
          <a:xfrm rot="2156043">
            <a:off x="8800148" y="307338"/>
            <a:ext cx="4053140" cy="96981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/>
              <a:t>תקשורת והערכה</a:t>
            </a:r>
            <a:endParaRPr lang="en-IL" sz="2800" dirty="0"/>
          </a:p>
        </p:txBody>
      </p:sp>
    </p:spTree>
    <p:extLst>
      <p:ext uri="{BB962C8B-B14F-4D97-AF65-F5344CB8AC3E}">
        <p14:creationId xmlns:p14="http://schemas.microsoft.com/office/powerpoint/2010/main" val="239645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B6D9F33-6E10-4278-8606-AACD5E58B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637953"/>
            <a:ext cx="8272458" cy="3189507"/>
          </a:xfrm>
        </p:spPr>
        <p:txBody>
          <a:bodyPr>
            <a:normAutofit/>
          </a:bodyPr>
          <a:lstStyle/>
          <a:p>
            <a:pPr algn="r"/>
            <a:r>
              <a:rPr lang="he-IL" sz="7400" dirty="0">
                <a:solidFill>
                  <a:srgbClr val="FFFFFF"/>
                </a:solidFill>
              </a:rPr>
              <a:t>בכל נושא בו תרצו הרחבה, ליווי או הסבר נוסף</a:t>
            </a:r>
            <a:endParaRPr lang="en-IL" sz="7400" dirty="0">
              <a:solidFill>
                <a:srgbClr val="FFFFFF"/>
              </a:solidFill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30D314E-8A78-4445-929E-537FA9590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42" y="4377268"/>
            <a:ext cx="7970903" cy="1280582"/>
          </a:xfrm>
        </p:spPr>
        <p:txBody>
          <a:bodyPr anchor="t">
            <a:normAutofit/>
          </a:bodyPr>
          <a:lstStyle/>
          <a:p>
            <a:pPr algn="r"/>
            <a:r>
              <a:rPr lang="he-IL" sz="2200" dirty="0">
                <a:solidFill>
                  <a:srgbClr val="FEFFFF"/>
                </a:solidFill>
              </a:rPr>
              <a:t>ראו מדריכים בדף קורונה, או פנו אלי </a:t>
            </a:r>
          </a:p>
          <a:p>
            <a:pPr algn="r"/>
            <a:r>
              <a:rPr lang="he-IL" sz="2200" dirty="0">
                <a:solidFill>
                  <a:srgbClr val="FEFFFF"/>
                </a:solidFill>
              </a:rPr>
              <a:t>טלפונית ב0544635540 </a:t>
            </a:r>
          </a:p>
          <a:p>
            <a:pPr algn="r"/>
            <a:r>
              <a:rPr lang="he-IL" sz="2200" dirty="0">
                <a:solidFill>
                  <a:srgbClr val="FEFFFF"/>
                </a:solidFill>
              </a:rPr>
              <a:t>יואב גז רכז קידום הוראה</a:t>
            </a:r>
            <a:endParaRPr lang="en-IL" sz="2200" dirty="0">
              <a:solidFill>
                <a:srgbClr val="FEFFFF"/>
              </a:solidFill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מודל תלת-ממד 3" descr="Skating penguin">
                <a:extLst>
                  <a:ext uri="{FF2B5EF4-FFF2-40B4-BE49-F238E27FC236}">
                    <a16:creationId xmlns:a16="http://schemas.microsoft.com/office/drawing/2014/main" id="{4EE75E3A-6556-4708-AF9F-AA8BC37477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1313808"/>
                  </p:ext>
                </p:extLst>
              </p:nvPr>
            </p:nvGraphicFramePr>
            <p:xfrm>
              <a:off x="7078045" y="2009562"/>
              <a:ext cx="5570194" cy="128058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570194" cy="1280582"/>
                    </a:xfrm>
                    <a:prstGeom prst="rect">
                      <a:avLst/>
                    </a:prstGeom>
                  </am3d:spPr>
                  <am3d:camera>
                    <am3d:pos x="0" y="0" z="540360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4399" d="1000000"/>
                    <am3d:preTrans dx="1974705" dy="-2230190" dz="324515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58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 frame="33378"/>
                    </a:ext>
                  </am3d:extLst>
                  <am3d:objViewport viewportSz="83814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מודל תלת-ממד 3" descr="Skating penguin">
                <a:extLst>
                  <a:ext uri="{FF2B5EF4-FFF2-40B4-BE49-F238E27FC236}">
                    <a16:creationId xmlns:a16="http://schemas.microsoft.com/office/drawing/2014/main" id="{4EE75E3A-6556-4708-AF9F-AA8BC37477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8045" y="2009562"/>
                <a:ext cx="5570194" cy="12805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65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83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2347</TotalTime>
  <Words>449</Words>
  <Application>Microsoft Office PowerPoint</Application>
  <PresentationFormat>מסך רחב</PresentationFormat>
  <Paragraphs>69</Paragraphs>
  <Slides>10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ערכת נושא Office</vt:lpstr>
      <vt:lpstr>הוראה מרחוק </vt:lpstr>
      <vt:lpstr>הוראה ולמידה בצל הקורונה</vt:lpstr>
      <vt:lpstr>הקדמה - כיצד מלמדים מרחוק?</vt:lpstr>
      <vt:lpstr>הקדמה - עיצוב נכון של סביבת הקורס ב </vt:lpstr>
      <vt:lpstr>למידה א-סינכרונית.      למידה בזמנו הפנוי של הסטודנט</vt:lpstr>
      <vt:lpstr>שיעור סנכרוני זום</vt:lpstr>
      <vt:lpstr>תקשורת עם סטודנטים</vt:lpstr>
      <vt:lpstr>הערכה מעצבת מרחוק</vt:lpstr>
      <vt:lpstr>בכל נושא בו תרצו הרחבה, ליווי או הסבר נוסף</vt:lpstr>
      <vt:lpstr>נספח – העתקת תכנים בין סביבות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הוראה מרחוק</dc:title>
  <dc:creator>יואב גז</dc:creator>
  <cp:lastModifiedBy>יואב גז</cp:lastModifiedBy>
  <cp:revision>10</cp:revision>
  <dcterms:created xsi:type="dcterms:W3CDTF">2020-10-10T20:25:58Z</dcterms:created>
  <dcterms:modified xsi:type="dcterms:W3CDTF">2020-10-12T11:39:12Z</dcterms:modified>
</cp:coreProperties>
</file>