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8"/>
  </p:notesMasterIdLst>
  <p:sldIdLst>
    <p:sldId id="256" r:id="rId2"/>
    <p:sldId id="257" r:id="rId3"/>
    <p:sldId id="258" r:id="rId4"/>
    <p:sldId id="259" r:id="rId5"/>
    <p:sldId id="260" r:id="rId6"/>
    <p:sldId id="292" r:id="rId7"/>
    <p:sldId id="263" r:id="rId8"/>
    <p:sldId id="293" r:id="rId9"/>
    <p:sldId id="275" r:id="rId10"/>
    <p:sldId id="294" r:id="rId11"/>
    <p:sldId id="295" r:id="rId12"/>
    <p:sldId id="300" r:id="rId13"/>
    <p:sldId id="296" r:id="rId14"/>
    <p:sldId id="297" r:id="rId15"/>
    <p:sldId id="298" r:id="rId16"/>
    <p:sldId id="299" r:id="rId1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sorterViewPr>
    <p:cViewPr>
      <p:scale>
        <a:sx n="100" d="100"/>
        <a:sy n="100" d="100"/>
      </p:scale>
      <p:origin x="0" y="5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EFD7968-C50A-4B00-820A-C330DE6ABB1F}" type="datetimeFigureOut">
              <a:rPr lang="he-IL" smtClean="0"/>
              <a:t>י"ד/כסלו/תשע"ו</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71F9890-211C-4F9A-9443-5D8688A3126B}" type="slidenum">
              <a:rPr lang="he-IL" smtClean="0"/>
              <a:t>‹#›</a:t>
            </a:fld>
            <a:endParaRPr lang="he-IL"/>
          </a:p>
        </p:txBody>
      </p:sp>
    </p:spTree>
    <p:extLst>
      <p:ext uri="{BB962C8B-B14F-4D97-AF65-F5344CB8AC3E}">
        <p14:creationId xmlns:p14="http://schemas.microsoft.com/office/powerpoint/2010/main" val="266313613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53AE33A0-0E12-474D-BD12-56DFA928242D}" type="slidenum">
              <a:rPr lang="he-IL" altLang="he-IL" smtClean="0">
                <a:latin typeface="Arial" pitchFamily="34" charset="0"/>
              </a:rPr>
              <a:pPr eaLnBrk="1" hangingPunct="1">
                <a:spcBef>
                  <a:spcPct val="0"/>
                </a:spcBef>
              </a:pPr>
              <a:t>7</a:t>
            </a:fld>
            <a:endParaRPr lang="he-IL" altLang="he-IL"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smtClean="0"/>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1E3224BB-02D7-4450-A070-D077E940AECE}" type="slidenum">
              <a:rPr lang="he-IL" altLang="he-IL" smtClean="0">
                <a:latin typeface="Arial" pitchFamily="34" charset="0"/>
              </a:rPr>
              <a:pPr eaLnBrk="1" hangingPunct="1">
                <a:spcBef>
                  <a:spcPct val="0"/>
                </a:spcBef>
              </a:pPr>
              <a:t>8</a:t>
            </a:fld>
            <a:endParaRPr lang="he-IL" altLang="he-IL"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251495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2960883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23112354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he-IL"/>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lipArt Placeholder 3"/>
          <p:cNvSpPr>
            <a:spLocks noGrp="1"/>
          </p:cNvSpPr>
          <p:nvPr>
            <p:ph type="clipArt" sz="half" idx="2"/>
          </p:nvPr>
        </p:nvSpPr>
        <p:spPr>
          <a:xfrm>
            <a:off x="4648200" y="1600200"/>
            <a:ext cx="4038600" cy="4525963"/>
          </a:xfrm>
        </p:spPr>
        <p:txBody>
          <a:bodyPr/>
          <a:lstStyle/>
          <a:p>
            <a:pPr lvl="0"/>
            <a:endParaRPr lang="he-IL"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8367C1A-E7B1-4E02-89CC-6E2AA6D2C189}" type="slidenum">
              <a:rPr lang="he-IL"/>
              <a:pPr>
                <a:defRPr/>
              </a:pPr>
              <a:t>‹#›</a:t>
            </a:fld>
            <a:endParaRPr lang="en-US"/>
          </a:p>
        </p:txBody>
      </p:sp>
    </p:spTree>
    <p:extLst>
      <p:ext uri="{BB962C8B-B14F-4D97-AF65-F5344CB8AC3E}">
        <p14:creationId xmlns:p14="http://schemas.microsoft.com/office/powerpoint/2010/main" val="1188309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390684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395114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1562016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2443290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2142831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1787611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1235986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B511C6-A8F3-41E1-9355-674E36ADDAB1}" type="datetimeFigureOut">
              <a:rPr lang="he-IL" smtClean="0"/>
              <a:t>י"ד/כסלו/תשע"ו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1B8B949-FD29-466B-A7EB-A69D5611957B}" type="slidenum">
              <a:rPr lang="he-IL" smtClean="0"/>
              <a:t>‹#›</a:t>
            </a:fld>
            <a:endParaRPr lang="he-IL"/>
          </a:p>
        </p:txBody>
      </p:sp>
    </p:spTree>
    <p:extLst>
      <p:ext uri="{BB962C8B-B14F-4D97-AF65-F5344CB8AC3E}">
        <p14:creationId xmlns:p14="http://schemas.microsoft.com/office/powerpoint/2010/main" val="2863201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0B511C6-A8F3-41E1-9355-674E36ADDAB1}" type="datetimeFigureOut">
              <a:rPr lang="he-IL" smtClean="0"/>
              <a:t>י"ד/כסלו/תשע"ו</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1B8B949-FD29-466B-A7EB-A69D5611957B}" type="slidenum">
              <a:rPr lang="he-IL" smtClean="0"/>
              <a:t>‹#›</a:t>
            </a:fld>
            <a:endParaRPr lang="he-IL"/>
          </a:p>
        </p:txBody>
      </p:sp>
    </p:spTree>
    <p:extLst>
      <p:ext uri="{BB962C8B-B14F-4D97-AF65-F5344CB8AC3E}">
        <p14:creationId xmlns:p14="http://schemas.microsoft.com/office/powerpoint/2010/main" val="3449884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e-IL" dirty="0" smtClean="0">
                <a:solidFill>
                  <a:srgbClr val="FF0000"/>
                </a:solidFill>
              </a:rPr>
              <a:t>מסירת מידע למטופל</a:t>
            </a:r>
            <a:endParaRPr lang="he-IL" dirty="0">
              <a:solidFill>
                <a:srgbClr val="FF0000"/>
              </a:solidFill>
            </a:endParaRPr>
          </a:p>
        </p:txBody>
      </p:sp>
      <p:sp>
        <p:nvSpPr>
          <p:cNvPr id="3" name="Subtitle 2"/>
          <p:cNvSpPr>
            <a:spLocks noGrp="1"/>
          </p:cNvSpPr>
          <p:nvPr>
            <p:ph type="subTitle" idx="1"/>
          </p:nvPr>
        </p:nvSpPr>
        <p:spPr/>
        <p:txBody>
          <a:bodyPr>
            <a:normAutofit/>
          </a:bodyPr>
          <a:lstStyle/>
          <a:p>
            <a:r>
              <a:rPr lang="he-IL" sz="2800" dirty="0" smtClean="0"/>
              <a:t>דר' עפרה גולן, עו"ד</a:t>
            </a:r>
          </a:p>
          <a:p>
            <a:r>
              <a:rPr lang="en-US" sz="2800" dirty="0" smtClean="0"/>
              <a:t>LLD</a:t>
            </a:r>
            <a:r>
              <a:rPr lang="he-IL" sz="2800" dirty="0" smtClean="0"/>
              <a:t> משפט ואתיקה רפואית</a:t>
            </a:r>
            <a:endParaRPr lang="he-IL" sz="2800" dirty="0"/>
          </a:p>
        </p:txBody>
      </p:sp>
    </p:spTree>
    <p:extLst>
      <p:ext uri="{BB962C8B-B14F-4D97-AF65-F5344CB8AC3E}">
        <p14:creationId xmlns:p14="http://schemas.microsoft.com/office/powerpoint/2010/main" val="1288930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fontScale="90000"/>
          </a:bodyPr>
          <a:lstStyle/>
          <a:p>
            <a:r>
              <a:rPr lang="he-IL" sz="2400" b="1">
                <a:solidFill>
                  <a:srgbClr val="FF3300"/>
                </a:solidFill>
              </a:rPr>
              <a:t>טופס פניה לועדת אתיקה לפי סעיף 18(ג) לחוק זכויות החולה, </a:t>
            </a:r>
            <a:r>
              <a:rPr lang="he-IL" sz="4000" b="1" u="sng">
                <a:solidFill>
                  <a:srgbClr val="FF3300"/>
                </a:solidFill>
              </a:rPr>
              <a:t/>
            </a:r>
            <a:br>
              <a:rPr lang="he-IL" sz="4000" b="1" u="sng">
                <a:solidFill>
                  <a:srgbClr val="FF3300"/>
                </a:solidFill>
              </a:rPr>
            </a:br>
            <a:r>
              <a:rPr lang="he-IL" sz="3200" b="1" u="sng">
                <a:solidFill>
                  <a:srgbClr val="FF3300"/>
                </a:solidFill>
              </a:rPr>
              <a:t>בעניין החלטה שלא למסור למטופל מידע רפואי מן הרשומה</a:t>
            </a:r>
            <a:r>
              <a:rPr lang="he-IL" sz="3200">
                <a:solidFill>
                  <a:srgbClr val="FF3300"/>
                </a:solidFill>
              </a:rPr>
              <a:t/>
            </a:r>
            <a:br>
              <a:rPr lang="he-IL" sz="3200">
                <a:solidFill>
                  <a:srgbClr val="FF3300"/>
                </a:solidFill>
              </a:rPr>
            </a:br>
            <a:endParaRPr lang="en-US" sz="3200">
              <a:solidFill>
                <a:srgbClr val="FF3300"/>
              </a:solidFill>
            </a:endParaRPr>
          </a:p>
        </p:txBody>
      </p:sp>
      <p:sp>
        <p:nvSpPr>
          <p:cNvPr id="31747" name="Rectangle 3"/>
          <p:cNvSpPr>
            <a:spLocks noGrp="1" noChangeArrowheads="1"/>
          </p:cNvSpPr>
          <p:nvPr>
            <p:ph type="body" sz="half" idx="1"/>
          </p:nvPr>
        </p:nvSpPr>
        <p:spPr/>
        <p:txBody>
          <a:bodyPr/>
          <a:lstStyle/>
          <a:p>
            <a:pPr>
              <a:lnSpc>
                <a:spcPct val="80000"/>
              </a:lnSpc>
            </a:pPr>
            <a:endParaRPr lang="he-IL" sz="1000"/>
          </a:p>
          <a:p>
            <a:pPr>
              <a:lnSpc>
                <a:spcPct val="80000"/>
              </a:lnSpc>
            </a:pPr>
            <a:endParaRPr lang="he-IL" sz="1000"/>
          </a:p>
          <a:p>
            <a:pPr>
              <a:lnSpc>
                <a:spcPct val="80000"/>
              </a:lnSpc>
            </a:pPr>
            <a:r>
              <a:rPr lang="he-IL" sz="1800">
                <a:solidFill>
                  <a:srgbClr val="FF3300"/>
                </a:solidFill>
              </a:rPr>
              <a:t>אם הבקשה למידע לא הוגשה בסמוך לאשפוז:</a:t>
            </a:r>
          </a:p>
          <a:p>
            <a:pPr>
              <a:lnSpc>
                <a:spcPct val="80000"/>
              </a:lnSpc>
            </a:pPr>
            <a:r>
              <a:rPr lang="he-IL" sz="1800">
                <a:solidFill>
                  <a:srgbClr val="FF3300"/>
                </a:solidFill>
              </a:rPr>
              <a:t>חוו"ד הרופא המטפל בקהילה:  </a:t>
            </a:r>
          </a:p>
          <a:p>
            <a:pPr>
              <a:lnSpc>
                <a:spcPct val="80000"/>
              </a:lnSpc>
            </a:pPr>
            <a:r>
              <a:rPr lang="he-IL" sz="1800">
                <a:solidFill>
                  <a:srgbClr val="FF3300"/>
                </a:solidFill>
              </a:rPr>
              <a:t>חוו"ד עו"ס/ פסיכולוג  המטפל בקהילה (אם יש)</a:t>
            </a:r>
            <a:r>
              <a:rPr lang="he-IL" sz="1800"/>
              <a:t>   </a:t>
            </a:r>
          </a:p>
          <a:p>
            <a:pPr>
              <a:lnSpc>
                <a:spcPct val="80000"/>
              </a:lnSpc>
              <a:buFontTx/>
              <a:buNone/>
            </a:pPr>
            <a:r>
              <a:rPr lang="he-IL" sz="1800"/>
              <a:t>	פרטים על הסביבה התומכת של המטופל  </a:t>
            </a:r>
          </a:p>
          <a:p>
            <a:pPr>
              <a:lnSpc>
                <a:spcPct val="80000"/>
              </a:lnSpc>
            </a:pPr>
            <a:r>
              <a:rPr lang="he-IL" sz="1800"/>
              <a:t>פרטי האדם הקרוב למטופל:  שם      קירבה  מען להתקשרות</a:t>
            </a:r>
          </a:p>
          <a:p>
            <a:pPr>
              <a:lnSpc>
                <a:spcPct val="80000"/>
              </a:lnSpc>
            </a:pPr>
            <a:r>
              <a:rPr lang="he-IL" sz="1800"/>
              <a:t>האם המטופל ויתר על הסודיות הרפואית כלפיו כן/לא</a:t>
            </a:r>
          </a:p>
          <a:p>
            <a:pPr>
              <a:lnSpc>
                <a:spcPct val="80000"/>
              </a:lnSpc>
            </a:pPr>
            <a:r>
              <a:rPr lang="he-IL" sz="1800">
                <a:solidFill>
                  <a:srgbClr val="FF3300"/>
                </a:solidFill>
              </a:rPr>
              <a:t>האם הוצע למטופל שהמידע יימסר לאדם אחר: קרוב/ רופא/ עו"ד</a:t>
            </a:r>
          </a:p>
          <a:p>
            <a:pPr>
              <a:lnSpc>
                <a:spcPct val="80000"/>
              </a:lnSpc>
            </a:pPr>
            <a:r>
              <a:rPr lang="he-IL" sz="1800">
                <a:solidFill>
                  <a:srgbClr val="FF3300"/>
                </a:solidFill>
              </a:rPr>
              <a:t>תגובת המטופל להצעה:</a:t>
            </a:r>
            <a:r>
              <a:rPr lang="he-IL" sz="1800"/>
              <a:t> </a:t>
            </a:r>
          </a:p>
          <a:p>
            <a:pPr>
              <a:lnSpc>
                <a:spcPct val="80000"/>
              </a:lnSpc>
            </a:pPr>
            <a:r>
              <a:rPr lang="he-IL" sz="1800"/>
              <a:t>הערות: </a:t>
            </a:r>
            <a:endParaRPr lang="en-US" sz="1800"/>
          </a:p>
        </p:txBody>
      </p:sp>
      <p:sp>
        <p:nvSpPr>
          <p:cNvPr id="31748" name="Rectangle 4"/>
          <p:cNvSpPr>
            <a:spLocks noGrp="1" noChangeArrowheads="1"/>
          </p:cNvSpPr>
          <p:nvPr>
            <p:ph type="body" sz="half" idx="2"/>
          </p:nvPr>
        </p:nvSpPr>
        <p:spPr/>
        <p:txBody>
          <a:bodyPr/>
          <a:lstStyle/>
          <a:p>
            <a:pPr>
              <a:lnSpc>
                <a:spcPct val="80000"/>
              </a:lnSpc>
            </a:pPr>
            <a:r>
              <a:rPr lang="he-IL" sz="1800"/>
              <a:t>פרטי המטפל הפונה:  </a:t>
            </a:r>
          </a:p>
          <a:p>
            <a:pPr>
              <a:lnSpc>
                <a:spcPct val="80000"/>
              </a:lnSpc>
            </a:pPr>
            <a:r>
              <a:rPr lang="he-IL" sz="1800"/>
              <a:t>שם המטופל: </a:t>
            </a:r>
          </a:p>
          <a:p>
            <a:pPr>
              <a:lnSpc>
                <a:spcPct val="80000"/>
              </a:lnSpc>
            </a:pPr>
            <a:r>
              <a:rPr lang="he-IL" sz="1800"/>
              <a:t>המידע שלא נמסר למטופל: </a:t>
            </a:r>
          </a:p>
          <a:p>
            <a:pPr>
              <a:lnSpc>
                <a:spcPct val="80000"/>
              </a:lnSpc>
            </a:pPr>
            <a:r>
              <a:rPr lang="he-IL" sz="1800"/>
              <a:t>הנימוקים לאי מסירת המידע: </a:t>
            </a:r>
          </a:p>
          <a:p>
            <a:pPr>
              <a:lnSpc>
                <a:spcPct val="80000"/>
              </a:lnSpc>
            </a:pPr>
            <a:r>
              <a:rPr lang="he-IL" sz="1800"/>
              <a:t>הנתונים עליהם מתבססת ההחלטה שלא למסור המידע: </a:t>
            </a:r>
          </a:p>
          <a:p>
            <a:pPr>
              <a:lnSpc>
                <a:spcPct val="80000"/>
              </a:lnSpc>
            </a:pPr>
            <a:r>
              <a:rPr lang="he-IL" sz="1800"/>
              <a:t>פרטים על מצבו הבריאותי הכללי של המטופל  </a:t>
            </a:r>
          </a:p>
          <a:p>
            <a:pPr>
              <a:lnSpc>
                <a:spcPct val="80000"/>
              </a:lnSpc>
            </a:pPr>
            <a:r>
              <a:rPr lang="he-IL" sz="1800"/>
              <a:t>פרטים והערכה על מצבו הרגשי של המטופל וחוסנו הנפשי:</a:t>
            </a:r>
          </a:p>
          <a:p>
            <a:pPr>
              <a:lnSpc>
                <a:spcPct val="80000"/>
              </a:lnSpc>
            </a:pPr>
            <a:r>
              <a:rPr lang="he-IL" sz="1800"/>
              <a:t>חוו"ד הרופא: </a:t>
            </a:r>
          </a:p>
          <a:p>
            <a:pPr>
              <a:lnSpc>
                <a:spcPct val="80000"/>
              </a:lnSpc>
            </a:pPr>
            <a:r>
              <a:rPr lang="he-IL" sz="1800"/>
              <a:t>אם המטופל באשפוז או סמוך לאחר השחרור:</a:t>
            </a:r>
          </a:p>
          <a:p>
            <a:pPr>
              <a:lnSpc>
                <a:spcPct val="80000"/>
              </a:lnSpc>
            </a:pPr>
            <a:r>
              <a:rPr lang="he-IL" sz="1800"/>
              <a:t>חוו"ד האחות:</a:t>
            </a:r>
          </a:p>
          <a:p>
            <a:pPr>
              <a:lnSpc>
                <a:spcPct val="80000"/>
              </a:lnSpc>
            </a:pPr>
            <a:r>
              <a:rPr lang="he-IL" sz="1800"/>
              <a:t>חוו"ד עו"ס/ פסיכולוג: </a:t>
            </a:r>
          </a:p>
          <a:p>
            <a:pPr>
              <a:lnSpc>
                <a:spcPct val="80000"/>
              </a:lnSpc>
            </a:pPr>
            <a:endParaRPr lang="he-IL" sz="1800"/>
          </a:p>
        </p:txBody>
      </p:sp>
    </p:spTree>
    <p:extLst>
      <p:ext uri="{BB962C8B-B14F-4D97-AF65-F5344CB8AC3E}">
        <p14:creationId xmlns:p14="http://schemas.microsoft.com/office/powerpoint/2010/main" val="18166893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he-IL" dirty="0" smtClean="0"/>
              <a:t>חוק מידע גנטי, תשס"א-2000</a:t>
            </a:r>
            <a:endParaRPr lang="he-IL" dirty="0"/>
          </a:p>
        </p:txBody>
      </p:sp>
      <p:sp>
        <p:nvSpPr>
          <p:cNvPr id="6" name="Content Placeholder 5"/>
          <p:cNvSpPr>
            <a:spLocks noGrp="1"/>
          </p:cNvSpPr>
          <p:nvPr>
            <p:ph idx="1"/>
          </p:nvPr>
        </p:nvSpPr>
        <p:spPr/>
        <p:txBody>
          <a:bodyPr>
            <a:normAutofit fontScale="77500" lnSpcReduction="20000"/>
          </a:bodyPr>
          <a:lstStyle/>
          <a:p>
            <a:r>
              <a:rPr lang="he-IL" b="1" dirty="0"/>
              <a:t>מסירת תוצאת בדיקה גנטית</a:t>
            </a:r>
            <a:endParaRPr lang="he-IL" dirty="0"/>
          </a:p>
          <a:p>
            <a:r>
              <a:rPr lang="he-IL" dirty="0"/>
              <a:t>14.   (א)  תוצאות בדיקה גנטית יימסרו, בהתאם להוראת הנבדק, לנבדק או למי שהורה.</a:t>
            </a:r>
          </a:p>
          <a:p>
            <a:r>
              <a:rPr lang="he-IL" dirty="0"/>
              <a:t>           (ב)  על אף הוראות סעיף קטן (א), רשאי מטפל להחליט שלא למסור לנבדק תוצאות בדיקה גנטית שנערכה לו, מלאות או חלקיות, אם ידיעתן עלולה לגרום נזק חמור לבריאותו הגופנית או הנפשית של הנבדק או לסכן את חייו; החליט המטפל כאמור, יודיע מיד על החלטתו </a:t>
            </a:r>
            <a:r>
              <a:rPr lang="he-IL" dirty="0" err="1"/>
              <a:t>לועדת</a:t>
            </a:r>
            <a:r>
              <a:rPr lang="he-IL" dirty="0"/>
              <a:t> אתיקה ויצרף את התוצאות שלא נמסרו לנבדק ואת נימוקיו לאי-מסירתן, </a:t>
            </a:r>
            <a:r>
              <a:rPr lang="he-IL" dirty="0" err="1"/>
              <a:t>ולענין</a:t>
            </a:r>
            <a:r>
              <a:rPr lang="he-IL" dirty="0"/>
              <a:t> זה יחולו הוראות סעיף 18 לחוק זכויות החולה.</a:t>
            </a:r>
          </a:p>
          <a:p>
            <a:r>
              <a:rPr lang="he-IL" dirty="0"/>
              <a:t>           (ג)   ייעוץ גנטי והסבר בדבר המשמעות הרפואית–גנטית של תוצאות בדיקה גנטית שנערכה לנבדק יינתן לנבדק או למי שהורה, בהתאם להוראות סעיף 10.</a:t>
            </a:r>
          </a:p>
          <a:p>
            <a:endParaRPr lang="he-IL" dirty="0"/>
          </a:p>
        </p:txBody>
      </p:sp>
    </p:spTree>
    <p:extLst>
      <p:ext uri="{BB962C8B-B14F-4D97-AF65-F5344CB8AC3E}">
        <p14:creationId xmlns:p14="http://schemas.microsoft.com/office/powerpoint/2010/main" val="873973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e-IL"/>
          </a:p>
        </p:txBody>
      </p:sp>
      <p:sp>
        <p:nvSpPr>
          <p:cNvPr id="3" name="Content Placeholder 2"/>
          <p:cNvSpPr>
            <a:spLocks noGrp="1"/>
          </p:cNvSpPr>
          <p:nvPr>
            <p:ph idx="1"/>
          </p:nvPr>
        </p:nvSpPr>
        <p:spPr/>
        <p:txBody>
          <a:bodyPr/>
          <a:lstStyle/>
          <a:p>
            <a:r>
              <a:rPr lang="he-IL" b="1" dirty="0"/>
              <a:t>הסכמה מדעת</a:t>
            </a:r>
            <a:endParaRPr lang="he-IL" dirty="0"/>
          </a:p>
          <a:p>
            <a:r>
              <a:rPr lang="he-IL" dirty="0"/>
              <a:t>11.   (א)  לא תילקח דגימת </a:t>
            </a:r>
            <a:r>
              <a:rPr lang="en-US" dirty="0"/>
              <a:t>DNA </a:t>
            </a:r>
            <a:r>
              <a:rPr lang="he-IL" dirty="0"/>
              <a:t>ולא תיערך בדיקה גנטית בלא קבלת הסכמה מדעת של הנבדק, והוראות פרק ד' לחוק זכויות החולה, יחולו בשינויים המחויבים.</a:t>
            </a:r>
          </a:p>
          <a:p>
            <a:pPr marL="0" indent="0">
              <a:buNone/>
            </a:pPr>
            <a:endParaRPr lang="he-IL" dirty="0"/>
          </a:p>
        </p:txBody>
      </p:sp>
    </p:spTree>
    <p:extLst>
      <p:ext uri="{BB962C8B-B14F-4D97-AF65-F5344CB8AC3E}">
        <p14:creationId xmlns:p14="http://schemas.microsoft.com/office/powerpoint/2010/main" val="4089882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e-IL"/>
          </a:p>
        </p:txBody>
      </p:sp>
      <p:sp>
        <p:nvSpPr>
          <p:cNvPr id="3" name="Content Placeholder 2"/>
          <p:cNvSpPr>
            <a:spLocks noGrp="1"/>
          </p:cNvSpPr>
          <p:nvPr>
            <p:ph idx="1"/>
          </p:nvPr>
        </p:nvSpPr>
        <p:spPr/>
        <p:txBody>
          <a:bodyPr>
            <a:normAutofit fontScale="92500" lnSpcReduction="20000"/>
          </a:bodyPr>
          <a:lstStyle/>
          <a:p>
            <a:r>
              <a:rPr lang="he-IL" b="1" dirty="0"/>
              <a:t>עריכת בדיקה גנטית לקשרי משפחה (תיקון מס' 3)  תשס"ח-2008</a:t>
            </a:r>
            <a:endParaRPr lang="he-IL" dirty="0"/>
          </a:p>
          <a:p>
            <a:r>
              <a:rPr lang="he-IL" dirty="0"/>
              <a:t>28א.   לא תיערך בדיקה גנטית לקשרי משפחה (בפרק זה – בדיקה) אלא לפי צו של בית משפט לענייני משפחה (בפרק זה – בית המשפט), ובהתאם להוראות פרק זה.</a:t>
            </a:r>
          </a:p>
          <a:p>
            <a:r>
              <a:rPr lang="he-IL" b="1" dirty="0"/>
              <a:t>הסכמה לעריכת בדיקה (תיקון מס' 3)  תשס"ח-2008</a:t>
            </a:r>
            <a:endParaRPr lang="he-IL" dirty="0"/>
          </a:p>
          <a:p>
            <a:r>
              <a:rPr lang="he-IL" dirty="0"/>
              <a:t>28ב.   (א)  (1)   לא יורה בית המשפט על עריכת בדיקה לפי פרק זה, אלא אם כן נתן הנבדק את הסכמתו לכך;</a:t>
            </a:r>
          </a:p>
          <a:p>
            <a:endParaRPr lang="he-IL" dirty="0"/>
          </a:p>
        </p:txBody>
      </p:sp>
    </p:spTree>
    <p:extLst>
      <p:ext uri="{BB962C8B-B14F-4D97-AF65-F5344CB8AC3E}">
        <p14:creationId xmlns:p14="http://schemas.microsoft.com/office/powerpoint/2010/main" val="3849870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e-IL"/>
          </a:p>
        </p:txBody>
      </p:sp>
      <p:sp>
        <p:nvSpPr>
          <p:cNvPr id="3" name="Content Placeholder 2"/>
          <p:cNvSpPr>
            <a:spLocks noGrp="1"/>
          </p:cNvSpPr>
          <p:nvPr>
            <p:ph idx="1"/>
          </p:nvPr>
        </p:nvSpPr>
        <p:spPr/>
        <p:txBody>
          <a:bodyPr>
            <a:normAutofit fontScale="92500" lnSpcReduction="20000"/>
          </a:bodyPr>
          <a:lstStyle/>
          <a:p>
            <a:r>
              <a:rPr lang="he-IL" b="1" dirty="0"/>
              <a:t>צו לעריכת בדיקה בנסיבות של חשש לממזרות לפי דין תורה (תיקון מס' 3)  </a:t>
            </a:r>
            <a:r>
              <a:rPr lang="he-IL" b="1" dirty="0" smtClean="0"/>
              <a:t>תשס"ח-2008</a:t>
            </a:r>
          </a:p>
          <a:p>
            <a:r>
              <a:rPr lang="he-IL" dirty="0"/>
              <a:t>28ה.   (א) (4)   נוכח בית המשפט, לאחר שהיועץ המשפטי לממשלה או בא כוחו הביא לפניו את עמדתו לעניין עריכת בדיקה כאמור בפסקה (2), כי ממצאי הבדיקה עלולים לפגוע בכשרותו של קטין, חסוי, לרבות חסוי שהוא עובר, או פסול דין, כאמור בפסקה (1), וכי אין דרך לערוך את הבדיקה באופן שימנע את הפגיעה, לא יורה על עריכת הבדיקה, אלא אם כן מצא יש צורך בעריכת הבדיקה לשם מניעת סכנה לחיי אדם או נכות חמורה בלתי הפיכה לאדם.</a:t>
            </a:r>
            <a:endParaRPr lang="he-IL" dirty="0"/>
          </a:p>
        </p:txBody>
      </p:sp>
    </p:spTree>
    <p:extLst>
      <p:ext uri="{BB962C8B-B14F-4D97-AF65-F5344CB8AC3E}">
        <p14:creationId xmlns:p14="http://schemas.microsoft.com/office/powerpoint/2010/main" val="410341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e-IL"/>
          </a:p>
        </p:txBody>
      </p:sp>
      <p:sp>
        <p:nvSpPr>
          <p:cNvPr id="3" name="Content Placeholder 2"/>
          <p:cNvSpPr>
            <a:spLocks noGrp="1"/>
          </p:cNvSpPr>
          <p:nvPr>
            <p:ph idx="1"/>
          </p:nvPr>
        </p:nvSpPr>
        <p:spPr/>
        <p:txBody>
          <a:bodyPr>
            <a:normAutofit fontScale="92500" lnSpcReduction="10000"/>
          </a:bodyPr>
          <a:lstStyle/>
          <a:p>
            <a:r>
              <a:rPr lang="he-IL" b="1" dirty="0"/>
              <a:t>מסירת תוצאות בדיקה, אי-גילוי ואיסור פרסום (תיקון מס' 3) תשס"ח-2008</a:t>
            </a:r>
            <a:endParaRPr lang="he-IL" dirty="0"/>
          </a:p>
          <a:p>
            <a:r>
              <a:rPr lang="he-IL" dirty="0"/>
              <a:t>28ט.  (א)  על אף הוראות סעיף 14, נערכה בדיקה לפי פרק זה, לא יימסרו תוצאותיה אלא לבית המשפט שהורה על עריכתה.</a:t>
            </a:r>
          </a:p>
          <a:p>
            <a:r>
              <a:rPr lang="he-IL" dirty="0"/>
              <a:t>           (ב)  </a:t>
            </a:r>
            <a:r>
              <a:rPr lang="he-IL" dirty="0" smtClean="0"/>
              <a:t>... </a:t>
            </a:r>
            <a:r>
              <a:rPr lang="he-IL" dirty="0"/>
              <a:t>רשאי בית המשפט, לאחר שהובאה לפניו עמדת היועץ המשפטי לממשלה או בא כוחו בעניין </a:t>
            </a:r>
            <a:r>
              <a:rPr lang="he-IL" dirty="0" smtClean="0"/>
              <a:t>–....</a:t>
            </a:r>
            <a:endParaRPr lang="he-IL" dirty="0"/>
          </a:p>
          <a:p>
            <a:r>
              <a:rPr lang="he-IL" dirty="0"/>
              <a:t>(2)   לא לגלות לבעלי הדין, כולם או חלקם, את תוצאות הבדיקה.</a:t>
            </a:r>
          </a:p>
          <a:p>
            <a:endParaRPr lang="he-IL" dirty="0"/>
          </a:p>
        </p:txBody>
      </p:sp>
    </p:spTree>
    <p:extLst>
      <p:ext uri="{BB962C8B-B14F-4D97-AF65-F5344CB8AC3E}">
        <p14:creationId xmlns:p14="http://schemas.microsoft.com/office/powerpoint/2010/main" val="2694145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e-IL"/>
          </a:p>
        </p:txBody>
      </p:sp>
      <p:sp>
        <p:nvSpPr>
          <p:cNvPr id="3" name="Content Placeholder 2"/>
          <p:cNvSpPr>
            <a:spLocks noGrp="1"/>
          </p:cNvSpPr>
          <p:nvPr>
            <p:ph idx="1"/>
          </p:nvPr>
        </p:nvSpPr>
        <p:spPr/>
        <p:txBody>
          <a:bodyPr/>
          <a:lstStyle/>
          <a:p>
            <a:r>
              <a:rPr lang="he-IL" b="1" dirty="0"/>
              <a:t>תוצאות בדיקה שנערכה בלא צו (תיקון מס' 3)  תשס"ח-2008</a:t>
            </a:r>
            <a:endParaRPr lang="he-IL" dirty="0"/>
          </a:p>
          <a:p>
            <a:r>
              <a:rPr lang="he-IL" dirty="0"/>
              <a:t>28יב.  תוצאות בדיקה שנערכה בלא צו שנתן בית משפט או בית דין דתי לפי פרק זה או שנערכה בניגוד להוראות סעיף 28ז(ב) או (ג), לא יובאו לפני בית משפט, בית דין דתי או כל ערכאה שיפוטית אחרת, ולא יהיו קבילות כראיה.</a:t>
            </a:r>
          </a:p>
          <a:p>
            <a:endParaRPr lang="he-IL" dirty="0"/>
          </a:p>
        </p:txBody>
      </p:sp>
    </p:spTree>
    <p:extLst>
      <p:ext uri="{BB962C8B-B14F-4D97-AF65-F5344CB8AC3E}">
        <p14:creationId xmlns:p14="http://schemas.microsoft.com/office/powerpoint/2010/main" val="2084559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he-IL" altLang="he-IL" b="1" dirty="0" smtClean="0">
                <a:solidFill>
                  <a:schemeClr val="tx2"/>
                </a:solidFill>
              </a:rPr>
              <a:t>חוק זכויות החולה, התשנ"ו-1996</a:t>
            </a:r>
            <a:endParaRPr lang="en-US" altLang="he-IL" b="1" dirty="0" smtClean="0">
              <a:solidFill>
                <a:schemeClr val="tx2"/>
              </a:solidFill>
            </a:endParaRPr>
          </a:p>
        </p:txBody>
      </p:sp>
      <p:sp>
        <p:nvSpPr>
          <p:cNvPr id="55299" name="Rectangle 3"/>
          <p:cNvSpPr>
            <a:spLocks noGrp="1" noChangeArrowheads="1"/>
          </p:cNvSpPr>
          <p:nvPr>
            <p:ph type="body" idx="1"/>
          </p:nvPr>
        </p:nvSpPr>
        <p:spPr/>
        <p:txBody>
          <a:bodyPr/>
          <a:lstStyle/>
          <a:p>
            <a:r>
              <a:rPr lang="he-IL" altLang="he-IL" b="1" dirty="0" smtClean="0">
                <a:solidFill>
                  <a:srgbClr val="FF3300"/>
                </a:solidFill>
              </a:rPr>
              <a:t>18.  זכות המטופל למידע רפואי</a:t>
            </a:r>
          </a:p>
          <a:p>
            <a:r>
              <a:rPr lang="he-IL" altLang="he-IL" dirty="0" smtClean="0"/>
              <a:t>(א)  מטופל זכאי לקבל מהמטפל או מהמוסד הרפואי מידע רפואי מהרשומה הרפואית, לרבות העתקה, המתייחסת אליו.</a:t>
            </a:r>
          </a:p>
          <a:p>
            <a:pPr eaLnBrk="1" hangingPunct="1"/>
            <a:r>
              <a:rPr lang="he-IL" altLang="he-IL" dirty="0" smtClean="0"/>
              <a:t>(ב)  חבר בצוות המטפל רשאי למסור למטופל מידע רפואי בתחום עיסוקו בלבד ובתיאום עם האחראי על הצוות.</a:t>
            </a:r>
            <a:endParaRPr lang="en-US" altLang="he-IL" dirty="0" smtClean="0"/>
          </a:p>
        </p:txBody>
      </p:sp>
    </p:spTree>
    <p:extLst>
      <p:ext uri="{BB962C8B-B14F-4D97-AF65-F5344CB8AC3E}">
        <p14:creationId xmlns:p14="http://schemas.microsoft.com/office/powerpoint/2010/main" val="579430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he-IL" altLang="he-IL" b="1" dirty="0" smtClean="0">
                <a:solidFill>
                  <a:schemeClr val="tx2"/>
                </a:solidFill>
              </a:rPr>
              <a:t>חוק זכויות החולה, התשנ"ו-1996</a:t>
            </a:r>
            <a:endParaRPr lang="he-IL" altLang="he-IL" dirty="0" smtClean="0">
              <a:solidFill>
                <a:schemeClr val="tx2"/>
              </a:solidFill>
            </a:endParaRPr>
          </a:p>
        </p:txBody>
      </p:sp>
      <p:sp>
        <p:nvSpPr>
          <p:cNvPr id="56323" name="Content Placeholder 2"/>
          <p:cNvSpPr>
            <a:spLocks noGrp="1"/>
          </p:cNvSpPr>
          <p:nvPr>
            <p:ph idx="1"/>
          </p:nvPr>
        </p:nvSpPr>
        <p:spPr/>
        <p:txBody>
          <a:bodyPr>
            <a:normAutofit fontScale="92500"/>
          </a:bodyPr>
          <a:lstStyle/>
          <a:p>
            <a:pPr>
              <a:lnSpc>
                <a:spcPct val="90000"/>
              </a:lnSpc>
            </a:pPr>
            <a:r>
              <a:rPr lang="he-IL" dirty="0">
                <a:solidFill>
                  <a:srgbClr val="0000FF"/>
                </a:solidFill>
              </a:rPr>
              <a:t>"מטופל" </a:t>
            </a:r>
            <a:r>
              <a:rPr lang="he-IL" dirty="0"/>
              <a:t>– חולה וכל המבקש או המקבל טיפול רפואי</a:t>
            </a:r>
            <a:r>
              <a:rPr lang="he-IL" dirty="0" smtClean="0"/>
              <a:t>;</a:t>
            </a:r>
          </a:p>
          <a:p>
            <a:pPr>
              <a:lnSpc>
                <a:spcPct val="90000"/>
              </a:lnSpc>
            </a:pPr>
            <a:r>
              <a:rPr lang="he-IL" dirty="0">
                <a:solidFill>
                  <a:srgbClr val="0000FF"/>
                </a:solidFill>
              </a:rPr>
              <a:t>"טיפול רפואי" </a:t>
            </a:r>
            <a:r>
              <a:rPr lang="he-IL" dirty="0"/>
              <a:t>– לרבות פעולות </a:t>
            </a:r>
            <a:r>
              <a:rPr lang="he-IL" dirty="0" err="1"/>
              <a:t>איבחון</a:t>
            </a:r>
            <a:r>
              <a:rPr lang="he-IL" dirty="0"/>
              <a:t> רפואי, טיפול רפואי מונע, טיפול פסיכולוגי או טיפול סיעודי;</a:t>
            </a:r>
            <a:endParaRPr lang="he-IL" dirty="0" smtClean="0"/>
          </a:p>
          <a:p>
            <a:pPr>
              <a:lnSpc>
                <a:spcPct val="90000"/>
              </a:lnSpc>
            </a:pPr>
            <a:r>
              <a:rPr lang="he-IL" altLang="he-IL" dirty="0" smtClean="0">
                <a:solidFill>
                  <a:srgbClr val="0000FF"/>
                </a:solidFill>
              </a:rPr>
              <a:t>"</a:t>
            </a:r>
            <a:r>
              <a:rPr lang="he-IL" altLang="he-IL" dirty="0" smtClean="0">
                <a:solidFill>
                  <a:srgbClr val="0000FF"/>
                </a:solidFill>
              </a:rPr>
              <a:t>מידע רפואי" </a:t>
            </a:r>
            <a:r>
              <a:rPr lang="he-IL" altLang="he-IL" dirty="0" smtClean="0"/>
              <a:t>– מידע המתייחס באופן ישיר למצב בריאותו הגופני או הנפשי של מטופל או לטיפול הרפואי בו;</a:t>
            </a:r>
          </a:p>
          <a:p>
            <a:pPr eaLnBrk="1" hangingPunct="1">
              <a:lnSpc>
                <a:spcPct val="90000"/>
              </a:lnSpc>
            </a:pPr>
            <a:r>
              <a:rPr lang="he-IL" altLang="he-IL" dirty="0" smtClean="0">
                <a:solidFill>
                  <a:srgbClr val="0000FF"/>
                </a:solidFill>
              </a:rPr>
              <a:t>"רשומה רפואית"</a:t>
            </a:r>
            <a:r>
              <a:rPr lang="he-IL" altLang="he-IL" dirty="0" smtClean="0"/>
              <a:t> — מידע לפי סעיף 17 המתועד בדרך של רישום או צילום, או בכל דרך אחרת, לרבות התיק הרפואי של המטופל שבו מצויים מסמכים רפואיים על אודותיו;</a:t>
            </a:r>
            <a:endParaRPr lang="en-US" altLang="he-IL" dirty="0" smtClean="0"/>
          </a:p>
          <a:p>
            <a:pPr marL="0" indent="0">
              <a:buNone/>
            </a:pPr>
            <a:endParaRPr lang="he-IL" altLang="he-IL" dirty="0" smtClean="0"/>
          </a:p>
        </p:txBody>
      </p:sp>
    </p:spTree>
    <p:extLst>
      <p:ext uri="{BB962C8B-B14F-4D97-AF65-F5344CB8AC3E}">
        <p14:creationId xmlns:p14="http://schemas.microsoft.com/office/powerpoint/2010/main" val="3983137360"/>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he-IL" altLang="he-IL" b="1" smtClean="0">
                <a:solidFill>
                  <a:srgbClr val="FF3300"/>
                </a:solidFill>
              </a:rPr>
              <a:t>זכות המטופל למידע רפואי</a:t>
            </a:r>
            <a:endParaRPr lang="he-IL" altLang="he-IL" smtClean="0"/>
          </a:p>
        </p:txBody>
      </p:sp>
      <p:sp>
        <p:nvSpPr>
          <p:cNvPr id="57347" name="Content Placeholder 2"/>
          <p:cNvSpPr>
            <a:spLocks noGrp="1"/>
          </p:cNvSpPr>
          <p:nvPr>
            <p:ph idx="1"/>
          </p:nvPr>
        </p:nvSpPr>
        <p:spPr/>
        <p:txBody>
          <a:bodyPr/>
          <a:lstStyle/>
          <a:p>
            <a:r>
              <a:rPr lang="he-IL" altLang="he-IL" smtClean="0"/>
              <a:t>"זכות זו נגזרת מחובת הזהירות הכללית אשר הרופא ובית החולים חבים לחולה. היא נגזרת מזכותנו לדעת על עצמנו, המהווה ביטוי לאוטונומיה של הרצון הפרטי של האדם והמבטאת את כבודנו כאדם (ראה סעיפים 2 ו 4- לחוק יסוד: כבוד האדם וחירותו). אכן, כשם שיש לו לאדם הזכות לדעת מה ייעשה בגופו, כן עומדת לו הזכות לדעת מה נעשה בגופו”. </a:t>
            </a:r>
            <a:r>
              <a:rPr lang="he-IL" altLang="he-IL" sz="2400" smtClean="0"/>
              <a:t>(רע"א 1412/94 הדסה נ' גלעד, פ"ד מט( 2), 516 (1995), בעמ' 524)</a:t>
            </a:r>
          </a:p>
        </p:txBody>
      </p:sp>
    </p:spTree>
    <p:extLst>
      <p:ext uri="{BB962C8B-B14F-4D97-AF65-F5344CB8AC3E}">
        <p14:creationId xmlns:p14="http://schemas.microsoft.com/office/powerpoint/2010/main" val="1165424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e-IL"/>
          </a:p>
        </p:txBody>
      </p:sp>
      <p:sp>
        <p:nvSpPr>
          <p:cNvPr id="58370" name="Content Placeholder 2"/>
          <p:cNvSpPr>
            <a:spLocks noGrp="1"/>
          </p:cNvSpPr>
          <p:nvPr>
            <p:ph idx="1"/>
          </p:nvPr>
        </p:nvSpPr>
        <p:spPr/>
        <p:txBody>
          <a:bodyPr>
            <a:normAutofit/>
          </a:bodyPr>
          <a:lstStyle/>
          <a:p>
            <a:r>
              <a:rPr lang="he-IL" altLang="he-IL" sz="2800" dirty="0" smtClean="0"/>
              <a:t>"יחסי רופא-חולה - כמותם: יחסי מטפל-מטופל - מעיקרם </a:t>
            </a:r>
            <a:r>
              <a:rPr lang="he-IL" altLang="he-IL" sz="2800" dirty="0" smtClean="0"/>
              <a:t>ומטבעם </a:t>
            </a:r>
            <a:r>
              <a:rPr lang="he-IL" altLang="he-IL" sz="2800" dirty="0" smtClean="0"/>
              <a:t>אין הם יחסים בין גורמים שווי-כוחות. הרופא - כבענייננו - מחזיק בסמכות, ובידו אף הכוח, הידע, המיומנות והכלים </a:t>
            </a:r>
            <a:r>
              <a:rPr lang="he-IL" altLang="he-IL" sz="2800" dirty="0" err="1" smtClean="0"/>
              <a:t>לאיבחון</a:t>
            </a:r>
            <a:r>
              <a:rPr lang="he-IL" altLang="he-IL" sz="2800" dirty="0" smtClean="0"/>
              <a:t> מצבו של המטופל ולטיפול בו. בה-בעת נעדר המטופל על-הרוב ידע, מיומנות וכלים הנדרשים להתמודד עם מצבו; נזקק הוא לרופא ותלוי הוא בו. רווחתו, נוחותו ובריאותו של החולה - לעיתים: חייו ממש - תלויים ברופא. </a:t>
            </a:r>
            <a:r>
              <a:rPr lang="he-IL" altLang="he-IL" sz="2800" dirty="0" smtClean="0">
                <a:solidFill>
                  <a:srgbClr val="FF0000"/>
                </a:solidFill>
              </a:rPr>
              <a:t>במארג כללי זה מוצאת מקומה הסוגיה הנסבה על זכותו של החולה כי יימסר בידו מידע על-אודות מצבו הרפואי, על מצב גופו ועל מצב נפשו...</a:t>
            </a:r>
            <a:endParaRPr lang="en-US" altLang="he-IL" sz="2800" dirty="0" smtClean="0">
              <a:solidFill>
                <a:srgbClr val="FF0000"/>
              </a:solidFill>
            </a:endParaRPr>
          </a:p>
          <a:p>
            <a:pPr marL="0" indent="0">
              <a:buNone/>
            </a:pPr>
            <a:endParaRPr lang="he-IL" altLang="he-IL" sz="2800" dirty="0" smtClean="0"/>
          </a:p>
        </p:txBody>
      </p:sp>
    </p:spTree>
    <p:extLst>
      <p:ext uri="{BB962C8B-B14F-4D97-AF65-F5344CB8AC3E}">
        <p14:creationId xmlns:p14="http://schemas.microsoft.com/office/powerpoint/2010/main" val="3300179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4294967295"/>
          </p:nvPr>
        </p:nvSpPr>
        <p:spPr>
          <a:xfrm>
            <a:off x="0" y="0"/>
            <a:ext cx="9144000" cy="5157192"/>
          </a:xfrm>
        </p:spPr>
        <p:txBody>
          <a:bodyPr>
            <a:noAutofit/>
          </a:bodyPr>
          <a:lstStyle/>
          <a:p>
            <a:r>
              <a:rPr lang="he-IL" altLang="he-IL" sz="2800" b="1" dirty="0"/>
              <a:t>מעבר מזה, מתייצבים במלוא קומתם והדרם כבוד האדם, חירותו של האדם והאוטונומיה שכל אדם באשר הוא אדם זכאי לה</a:t>
            </a:r>
            <a:r>
              <a:rPr lang="he-IL" altLang="he-IL" sz="2800" dirty="0"/>
              <a:t>. </a:t>
            </a:r>
            <a:r>
              <a:rPr lang="he-IL" altLang="he-IL" sz="2800" b="1" dirty="0"/>
              <a:t>האדם, על דרך העיקרון, אדון הוא לגופו ולנפשו, וזיקתו הבלתי-אמצעית לגופו ולנפשו מזכות אותו, לכאורה, בקבלת מידע על-אודות גופו ונפשו. </a:t>
            </a:r>
            <a:r>
              <a:rPr lang="he-IL" altLang="he-IL" sz="2800" dirty="0"/>
              <a:t>מידע שרופא מחזיק בו בעניינו של חולה ומטופל, מחזיק הוא בו בנאמנות עבור החולה והמטופל, ונדרש מכאן - שוב: לכאורה - כי מידע זה יעמוד לרשות החולה והמטופל, לבקשתם. כך באשר למידע וכך באשר לכל פעילויותיו של רופא ביחס לחולה ולמטופל - פעילויות האמורות להיות שקופות לחולה ולמטופל. על דרך זו נשמרת האוטונומיה של החולה והמטופל; זוכה להגנה זכותם של אלה על גופם ועל נפשם; ונשמר להם אף חופש הבחירה המושכלת לאשר ייעשה בהם - בגופם ובנפשם - ומה הליכי מרפא יינקטו לגביהם."</a:t>
            </a:r>
            <a:endParaRPr lang="en-US" altLang="he-IL" sz="2800" dirty="0"/>
          </a:p>
          <a:p>
            <a:r>
              <a:rPr lang="he-IL" altLang="he-IL" sz="2800" dirty="0" err="1"/>
              <a:t>עע"מ</a:t>
            </a:r>
            <a:r>
              <a:rPr lang="he-IL" altLang="he-IL" sz="2800" dirty="0"/>
              <a:t> 6219/03 </a:t>
            </a:r>
            <a:r>
              <a:rPr lang="he-IL" altLang="he-IL" sz="2800" b="1" dirty="0"/>
              <a:t>פלונית נ' משרד הבריאות ואח' </a:t>
            </a:r>
            <a:r>
              <a:rPr lang="he-IL" altLang="he-IL" sz="2800" dirty="0"/>
              <a:t>(לא פורסם) , כב' השופט חשין</a:t>
            </a:r>
          </a:p>
          <a:p>
            <a:endParaRPr lang="he-IL" sz="2800" dirty="0"/>
          </a:p>
        </p:txBody>
      </p:sp>
    </p:spTree>
    <p:extLst>
      <p:ext uri="{BB962C8B-B14F-4D97-AF65-F5344CB8AC3E}">
        <p14:creationId xmlns:p14="http://schemas.microsoft.com/office/powerpoint/2010/main" val="2331902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rmAutofit/>
          </a:bodyPr>
          <a:lstStyle/>
          <a:p>
            <a:r>
              <a:rPr lang="he-IL" altLang="he-IL" b="1" dirty="0" smtClean="0">
                <a:solidFill>
                  <a:schemeClr val="tx2"/>
                </a:solidFill>
              </a:rPr>
              <a:t>חוק זכויות החולה, התשנ"ו-1996</a:t>
            </a:r>
            <a:endParaRPr lang="en-US" altLang="he-IL" dirty="0" smtClean="0">
              <a:solidFill>
                <a:srgbClr val="000099"/>
              </a:solidFill>
            </a:endParaRPr>
          </a:p>
        </p:txBody>
      </p:sp>
      <p:sp>
        <p:nvSpPr>
          <p:cNvPr id="2" name="Content Placeholder 1"/>
          <p:cNvSpPr>
            <a:spLocks noGrp="1"/>
          </p:cNvSpPr>
          <p:nvPr>
            <p:ph idx="1"/>
          </p:nvPr>
        </p:nvSpPr>
        <p:spPr/>
        <p:txBody>
          <a:bodyPr/>
          <a:lstStyle/>
          <a:p>
            <a:r>
              <a:rPr lang="en-US" altLang="he-IL" dirty="0">
                <a:solidFill>
                  <a:srgbClr val="0000FF"/>
                </a:solidFill>
              </a:rPr>
              <a:t>13</a:t>
            </a:r>
            <a:r>
              <a:rPr lang="he-IL" altLang="he-IL" dirty="0">
                <a:solidFill>
                  <a:srgbClr val="0000FF"/>
                </a:solidFill>
              </a:rPr>
              <a:t>(א) לא יינתן טיפול רפואי למטופל אלא אם כן נתן לכך המטופל  הסכמה מדעת לפי הוראות פרק זה</a:t>
            </a:r>
            <a:r>
              <a:rPr lang="en-US" altLang="he-IL" dirty="0">
                <a:solidFill>
                  <a:srgbClr val="000099"/>
                </a:solidFill>
              </a:rPr>
              <a:t>.</a:t>
            </a:r>
            <a:endParaRPr lang="he-IL" dirty="0"/>
          </a:p>
        </p:txBody>
      </p:sp>
    </p:spTree>
    <p:extLst>
      <p:ext uri="{BB962C8B-B14F-4D97-AF65-F5344CB8AC3E}">
        <p14:creationId xmlns:p14="http://schemas.microsoft.com/office/powerpoint/2010/main" val="24515512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altLang="he-IL" sz="3200" smtClean="0">
                <a:solidFill>
                  <a:srgbClr val="0000FF"/>
                </a:solidFill>
              </a:rPr>
              <a:t>13</a:t>
            </a:r>
            <a:r>
              <a:rPr lang="he-IL" altLang="he-IL" sz="3200" smtClean="0">
                <a:solidFill>
                  <a:srgbClr val="0000FF"/>
                </a:solidFill>
              </a:rPr>
              <a:t>(א) לא יינתן טיפול רפואי למטופל אלא אם כן נתן לכך המטופל  הסכמה מדעת לפי הוראות פרק זה</a:t>
            </a:r>
            <a:r>
              <a:rPr lang="en-US" altLang="he-IL" sz="3200" smtClean="0">
                <a:solidFill>
                  <a:srgbClr val="000099"/>
                </a:solidFill>
              </a:rPr>
              <a:t>.</a:t>
            </a:r>
          </a:p>
        </p:txBody>
      </p:sp>
      <p:sp>
        <p:nvSpPr>
          <p:cNvPr id="61443" name="Rectangle 3"/>
          <p:cNvSpPr>
            <a:spLocks noGrp="1" noChangeArrowheads="1"/>
          </p:cNvSpPr>
          <p:nvPr>
            <p:ph type="body" sz="half" idx="1"/>
          </p:nvPr>
        </p:nvSpPr>
        <p:spPr/>
        <p:txBody>
          <a:bodyPr>
            <a:normAutofit fontScale="92500" lnSpcReduction="10000"/>
          </a:bodyPr>
          <a:lstStyle/>
          <a:p>
            <a:pPr eaLnBrk="1" hangingPunct="1">
              <a:lnSpc>
                <a:spcPct val="80000"/>
              </a:lnSpc>
            </a:pPr>
            <a:r>
              <a:rPr lang="he-IL" altLang="he-IL" sz="2000" smtClean="0">
                <a:solidFill>
                  <a:srgbClr val="FF3300"/>
                </a:solidFill>
              </a:rPr>
              <a:t>ב)  לשם קבלת הסכמה מדעת, ימסור המטפל למטופל מידע רפואי הדרוש לו, באורח סביר, כדי לאפשר לו להחליט אם להסכים לטיפול המוצע</a:t>
            </a:r>
            <a:r>
              <a:rPr lang="en-US" altLang="he-IL" sz="2000" smtClean="0">
                <a:solidFill>
                  <a:srgbClr val="FF3300"/>
                </a:solidFill>
              </a:rPr>
              <a:t>;</a:t>
            </a:r>
          </a:p>
          <a:p>
            <a:pPr eaLnBrk="1" hangingPunct="1">
              <a:lnSpc>
                <a:spcPct val="80000"/>
              </a:lnSpc>
            </a:pPr>
            <a:r>
              <a:rPr lang="en-US" altLang="he-IL" sz="2000" smtClean="0">
                <a:solidFill>
                  <a:srgbClr val="FF3300"/>
                </a:solidFill>
              </a:rPr>
              <a:t> </a:t>
            </a:r>
            <a:r>
              <a:rPr lang="he-IL" altLang="he-IL" sz="2000" smtClean="0">
                <a:solidFill>
                  <a:srgbClr val="FF3300"/>
                </a:solidFill>
              </a:rPr>
              <a:t>לענין זה, "מידע רפואי", לרבות</a:t>
            </a:r>
            <a:r>
              <a:rPr lang="en-US" altLang="he-IL" sz="2000" smtClean="0">
                <a:solidFill>
                  <a:srgbClr val="FF3300"/>
                </a:solidFill>
              </a:rPr>
              <a:t> </a:t>
            </a:r>
          </a:p>
          <a:p>
            <a:pPr eaLnBrk="1" hangingPunct="1">
              <a:lnSpc>
                <a:spcPct val="80000"/>
              </a:lnSpc>
            </a:pPr>
            <a:r>
              <a:rPr lang="en-US" altLang="he-IL" sz="2000" smtClean="0">
                <a:solidFill>
                  <a:srgbClr val="FF3300"/>
                </a:solidFill>
              </a:rPr>
              <a:t>(1)</a:t>
            </a:r>
            <a:r>
              <a:rPr lang="he-IL" altLang="he-IL" sz="2000" smtClean="0">
                <a:solidFill>
                  <a:srgbClr val="FF3300"/>
                </a:solidFill>
              </a:rPr>
              <a:t>האבחנה (הדיאגנוזה) והסכות (הפרוגנוזה) של מצבו הרפואי של המטופל;</a:t>
            </a:r>
            <a:r>
              <a:rPr lang="en-US" altLang="he-IL" sz="2000" smtClean="0">
                <a:solidFill>
                  <a:srgbClr val="FF3300"/>
                </a:solidFill>
              </a:rPr>
              <a:t>.</a:t>
            </a:r>
          </a:p>
          <a:p>
            <a:pPr eaLnBrk="1" hangingPunct="1">
              <a:lnSpc>
                <a:spcPct val="80000"/>
              </a:lnSpc>
            </a:pPr>
            <a:r>
              <a:rPr lang="en-US" altLang="he-IL" sz="2000" smtClean="0">
                <a:solidFill>
                  <a:srgbClr val="FF3300"/>
                </a:solidFill>
              </a:rPr>
              <a:t>(2)   </a:t>
            </a:r>
            <a:r>
              <a:rPr lang="he-IL" altLang="he-IL" sz="2000" smtClean="0">
                <a:solidFill>
                  <a:srgbClr val="FF3300"/>
                </a:solidFill>
              </a:rPr>
              <a:t>תיאור המהות, ההליך, המטרה, התועלת הצפויה והסיכויים של  הטיפול המוצע</a:t>
            </a:r>
            <a:r>
              <a:rPr lang="en-US" altLang="he-IL" sz="2000" smtClean="0">
                <a:solidFill>
                  <a:srgbClr val="FF3300"/>
                </a:solidFill>
              </a:rPr>
              <a:t>;</a:t>
            </a:r>
          </a:p>
          <a:p>
            <a:pPr eaLnBrk="1" hangingPunct="1">
              <a:lnSpc>
                <a:spcPct val="80000"/>
              </a:lnSpc>
            </a:pPr>
            <a:r>
              <a:rPr lang="he-IL" altLang="he-IL" sz="2000" smtClean="0">
                <a:solidFill>
                  <a:srgbClr val="FF3300"/>
                </a:solidFill>
              </a:rPr>
              <a:t>(3) הסיכונים הכרוכים בטיפול המוצע, לרבות תופעות לוואי, כאב ואי נוחות;</a:t>
            </a:r>
            <a:r>
              <a:rPr lang="en-US" altLang="he-IL" sz="2000" smtClean="0">
                <a:solidFill>
                  <a:srgbClr val="FF3300"/>
                </a:solidFill>
              </a:rPr>
              <a:t> </a:t>
            </a:r>
          </a:p>
          <a:p>
            <a:pPr eaLnBrk="1" hangingPunct="1">
              <a:lnSpc>
                <a:spcPct val="80000"/>
              </a:lnSpc>
            </a:pPr>
            <a:r>
              <a:rPr lang="en-US" altLang="he-IL" sz="2000" smtClean="0">
                <a:solidFill>
                  <a:srgbClr val="FF3300"/>
                </a:solidFill>
              </a:rPr>
              <a:t>(4)   </a:t>
            </a:r>
            <a:r>
              <a:rPr lang="he-IL" altLang="he-IL" sz="2000" smtClean="0">
                <a:solidFill>
                  <a:srgbClr val="FF3300"/>
                </a:solidFill>
              </a:rPr>
              <a:t>סיכויים וסיכונים של טיפולים רפואיים חלופיים או של העדר טיפול רפואי</a:t>
            </a:r>
            <a:r>
              <a:rPr lang="en-US" altLang="he-IL" sz="2000" smtClean="0">
                <a:solidFill>
                  <a:srgbClr val="FF3300"/>
                </a:solidFill>
              </a:rPr>
              <a:t>;</a:t>
            </a:r>
          </a:p>
          <a:p>
            <a:pPr eaLnBrk="1" hangingPunct="1">
              <a:lnSpc>
                <a:spcPct val="80000"/>
              </a:lnSpc>
            </a:pPr>
            <a:r>
              <a:rPr lang="he-IL" altLang="he-IL" sz="2000" smtClean="0">
                <a:solidFill>
                  <a:srgbClr val="FF3300"/>
                </a:solidFill>
              </a:rPr>
              <a:t>(5)	עובדת היות הטיפול בעל אופי חדשני.</a:t>
            </a:r>
            <a:endParaRPr lang="en-US" altLang="he-IL" sz="2000" smtClean="0">
              <a:solidFill>
                <a:srgbClr val="FF3300"/>
              </a:solidFill>
            </a:endParaRPr>
          </a:p>
          <a:p>
            <a:pPr eaLnBrk="1" hangingPunct="1">
              <a:lnSpc>
                <a:spcPct val="80000"/>
              </a:lnSpc>
            </a:pPr>
            <a:endParaRPr lang="en-US" altLang="he-IL" sz="2000" smtClean="0">
              <a:solidFill>
                <a:srgbClr val="FF3300"/>
              </a:solidFill>
            </a:endParaRPr>
          </a:p>
        </p:txBody>
      </p:sp>
      <p:graphicFrame>
        <p:nvGraphicFramePr>
          <p:cNvPr id="11279" name="Object 15"/>
          <p:cNvGraphicFramePr>
            <a:graphicFrameLocks noGrp="1" noChangeAspect="1"/>
          </p:cNvGraphicFramePr>
          <p:nvPr>
            <p:ph sz="half" idx="2"/>
          </p:nvPr>
        </p:nvGraphicFramePr>
        <p:xfrm>
          <a:off x="5143500" y="1943100"/>
          <a:ext cx="3048000" cy="3838575"/>
        </p:xfrm>
        <a:graphic>
          <a:graphicData uri="http://schemas.openxmlformats.org/presentationml/2006/ole">
            <mc:AlternateContent xmlns:mc="http://schemas.openxmlformats.org/markup-compatibility/2006">
              <mc:Choice xmlns:v="urn:schemas-microsoft-com:vml" Requires="v">
                <p:oleObj spid="_x0000_s2061" name="Clip" r:id="rId4" imgW="3047619" imgH="3838095" progId="MS_ClipArt_Gallery.2">
                  <p:embed/>
                </p:oleObj>
              </mc:Choice>
              <mc:Fallback>
                <p:oleObj name="Clip" r:id="rId4" imgW="3047619" imgH="3838095"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0" y="1943100"/>
                        <a:ext cx="3048000" cy="383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1190921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1279"/>
                                        </p:tgtEl>
                                        <p:attrNameLst>
                                          <p:attrName>style.visibility</p:attrName>
                                        </p:attrNameLst>
                                      </p:cBhvr>
                                      <p:to>
                                        <p:strVal val="visible"/>
                                      </p:to>
                                    </p:set>
                                    <p:anim calcmode="lin" valueType="num">
                                      <p:cBhvr additive="base">
                                        <p:cTn id="7" dur="500" fill="hold"/>
                                        <p:tgtEl>
                                          <p:spTgt spid="11279"/>
                                        </p:tgtEl>
                                        <p:attrNameLst>
                                          <p:attrName>ppt_x</p:attrName>
                                        </p:attrNameLst>
                                      </p:cBhvr>
                                      <p:tavLst>
                                        <p:tav tm="0">
                                          <p:val>
                                            <p:strVal val="0-#ppt_w/2"/>
                                          </p:val>
                                        </p:tav>
                                        <p:tav tm="100000">
                                          <p:val>
                                            <p:strVal val="#ppt_x"/>
                                          </p:val>
                                        </p:tav>
                                      </p:tavLst>
                                    </p:anim>
                                    <p:anim calcmode="lin" valueType="num">
                                      <p:cBhvr additive="base">
                                        <p:cTn id="8" dur="500" fill="hold"/>
                                        <p:tgtEl>
                                          <p:spTgt spid="1127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1443">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1443">
                                            <p:txEl>
                                              <p:pRg st="2" end="2"/>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1443">
                                            <p:txEl>
                                              <p:pRg st="3" end="3"/>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1443">
                                            <p:txEl>
                                              <p:pRg st="4" end="4"/>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1443">
                                            <p:txEl>
                                              <p:pRg st="5" end="5"/>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14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ltLang="he-IL" b="1" dirty="0" smtClean="0">
                <a:solidFill>
                  <a:schemeClr val="tx2"/>
                </a:solidFill>
              </a:rPr>
              <a:t>חוק זכויות החולה, התשנ"ו-1996</a:t>
            </a:r>
            <a:endParaRPr lang="he-IL" dirty="0"/>
          </a:p>
        </p:txBody>
      </p:sp>
      <p:sp>
        <p:nvSpPr>
          <p:cNvPr id="59394" name="Rectangle 3"/>
          <p:cNvSpPr>
            <a:spLocks noGrp="1" noChangeArrowheads="1"/>
          </p:cNvSpPr>
          <p:nvPr>
            <p:ph idx="1"/>
          </p:nvPr>
        </p:nvSpPr>
        <p:spPr/>
        <p:txBody>
          <a:bodyPr>
            <a:normAutofit lnSpcReduction="10000"/>
          </a:bodyPr>
          <a:lstStyle/>
          <a:p>
            <a:pPr eaLnBrk="1" hangingPunct="1">
              <a:lnSpc>
                <a:spcPct val="80000"/>
              </a:lnSpc>
            </a:pPr>
            <a:r>
              <a:rPr lang="he-IL" altLang="he-IL" sz="2800" dirty="0" smtClean="0">
                <a:solidFill>
                  <a:srgbClr val="FF3300"/>
                </a:solidFill>
              </a:rPr>
              <a:t>סעיף 18</a:t>
            </a:r>
          </a:p>
          <a:p>
            <a:pPr eaLnBrk="1" hangingPunct="1">
              <a:lnSpc>
                <a:spcPct val="80000"/>
              </a:lnSpc>
            </a:pPr>
            <a:r>
              <a:rPr lang="he-IL" altLang="he-IL" sz="2800" dirty="0" smtClean="0"/>
              <a:t>(ג)  על אף הוראות סעיפים קטנים (א) ו-(ב) רשאי מטפל להחליט שלא למסור למטופל מידע רפואי מלא או חלקי המתייחס אליו, אם המידע עלול לגרום נזק חמור לבריאותו הגופנית או הנפשית של המטופל או לסכן את חייו; החליט המטפל כי אין למסור למטופל מידע כאמור בסעיף קטן זה, יודיע מיד על החלטתו </a:t>
            </a:r>
            <a:r>
              <a:rPr lang="he-IL" altLang="he-IL" sz="2800" dirty="0" err="1" smtClean="0"/>
              <a:t>ל</a:t>
            </a:r>
            <a:r>
              <a:rPr lang="he-IL" altLang="he-IL" sz="2800" dirty="0" err="1" smtClean="0">
                <a:hlinkClick r:id="" action="ppaction://noaction"/>
              </a:rPr>
              <a:t>ועדת</a:t>
            </a:r>
            <a:r>
              <a:rPr lang="he-IL" altLang="he-IL" sz="2800" dirty="0" smtClean="0">
                <a:hlinkClick r:id="" action="ppaction://noaction"/>
              </a:rPr>
              <a:t> האתיקה </a:t>
            </a:r>
            <a:r>
              <a:rPr lang="he-IL" altLang="he-IL" sz="2800" dirty="0" smtClean="0"/>
              <a:t>ויצרף את המידע שלא נמסר למטופל ואת נימוקיו לאי מסירתו.</a:t>
            </a:r>
          </a:p>
          <a:p>
            <a:pPr eaLnBrk="1" hangingPunct="1">
              <a:lnSpc>
                <a:spcPct val="80000"/>
              </a:lnSpc>
            </a:pPr>
            <a:r>
              <a:rPr lang="he-IL" altLang="he-IL" sz="2800" dirty="0" smtClean="0"/>
              <a:t>(ד)  ועדת האתיקה רשאית לאשר את החלטת המטפל, לבטלה או לשנותה.</a:t>
            </a:r>
          </a:p>
          <a:p>
            <a:pPr eaLnBrk="1" hangingPunct="1">
              <a:lnSpc>
                <a:spcPct val="80000"/>
              </a:lnSpc>
            </a:pPr>
            <a:r>
              <a:rPr lang="he-IL" altLang="he-IL" sz="2800" dirty="0" smtClean="0"/>
              <a:t>(ה)  בטרם תיתן ועדת האתיקה את החלטתה, רשאית היא לשמוע את המטופל או אדם אחר.</a:t>
            </a:r>
            <a:endParaRPr lang="en-US" altLang="he-IL" sz="2800" dirty="0" smtClean="0"/>
          </a:p>
        </p:txBody>
      </p:sp>
    </p:spTree>
    <p:extLst>
      <p:ext uri="{BB962C8B-B14F-4D97-AF65-F5344CB8AC3E}">
        <p14:creationId xmlns:p14="http://schemas.microsoft.com/office/powerpoint/2010/main" val="2192637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394">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9394">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939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1470</TotalTime>
  <Words>938</Words>
  <Application>Microsoft Office PowerPoint</Application>
  <PresentationFormat>On-screen Show (4:3)</PresentationFormat>
  <Paragraphs>76</Paragraphs>
  <Slides>16</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Office Theme</vt:lpstr>
      <vt:lpstr>Clip</vt:lpstr>
      <vt:lpstr>מסירת מידע למטופל</vt:lpstr>
      <vt:lpstr>חוק זכויות החולה, התשנ"ו-1996</vt:lpstr>
      <vt:lpstr>חוק זכויות החולה, התשנ"ו-1996</vt:lpstr>
      <vt:lpstr>זכות המטופל למידע רפואי</vt:lpstr>
      <vt:lpstr>PowerPoint Presentation</vt:lpstr>
      <vt:lpstr>PowerPoint Presentation</vt:lpstr>
      <vt:lpstr>חוק זכויות החולה, התשנ"ו-1996</vt:lpstr>
      <vt:lpstr>13(א) לא יינתן טיפול רפואי למטופל אלא אם כן נתן לכך המטופל  הסכמה מדעת לפי הוראות פרק זה.</vt:lpstr>
      <vt:lpstr>חוק זכויות החולה, התשנ"ו-1996</vt:lpstr>
      <vt:lpstr>טופס פניה לועדת אתיקה לפי סעיף 18(ג) לחוק זכויות החולה,  בעניין החלטה שלא למסור למטופל מידע רפואי מן הרשומה </vt:lpstr>
      <vt:lpstr>חוק מידע גנטי, תשס"א-2000</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מסירת מידע למטופל</dc:title>
  <dc:creator>Owner</dc:creator>
  <cp:lastModifiedBy>Owner</cp:lastModifiedBy>
  <cp:revision>34</cp:revision>
  <dcterms:created xsi:type="dcterms:W3CDTF">2014-07-21T04:25:23Z</dcterms:created>
  <dcterms:modified xsi:type="dcterms:W3CDTF">2015-11-27T13:06:52Z</dcterms:modified>
</cp:coreProperties>
</file>