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256" r:id="rId2"/>
    <p:sldId id="337" r:id="rId3"/>
    <p:sldId id="338" r:id="rId4"/>
    <p:sldId id="339" r:id="rId5"/>
    <p:sldId id="340" r:id="rId6"/>
    <p:sldId id="341" r:id="rId7"/>
    <p:sldId id="334" r:id="rId8"/>
    <p:sldId id="313" r:id="rId9"/>
    <p:sldId id="303" r:id="rId10"/>
    <p:sldId id="304" r:id="rId11"/>
    <p:sldId id="305" r:id="rId12"/>
    <p:sldId id="343" r:id="rId13"/>
    <p:sldId id="344" r:id="rId14"/>
    <p:sldId id="325" r:id="rId15"/>
    <p:sldId id="310" r:id="rId16"/>
    <p:sldId id="333" r:id="rId17"/>
    <p:sldId id="342" r:id="rId18"/>
    <p:sldId id="335" r:id="rId19"/>
    <p:sldId id="315" r:id="rId20"/>
    <p:sldId id="326" r:id="rId21"/>
    <p:sldId id="327" r:id="rId22"/>
    <p:sldId id="328" r:id="rId23"/>
    <p:sldId id="329" r:id="rId24"/>
    <p:sldId id="330" r:id="rId25"/>
    <p:sldId id="331" r:id="rId26"/>
    <p:sldId id="332" r:id="rId27"/>
    <p:sldId id="324" r:id="rId28"/>
    <p:sldId id="316" r:id="rId29"/>
    <p:sldId id="336" r:id="rId30"/>
    <p:sldId id="318" r:id="rId31"/>
    <p:sldId id="360" r:id="rId32"/>
    <p:sldId id="361" r:id="rId33"/>
    <p:sldId id="356" r:id="rId34"/>
    <p:sldId id="357" r:id="rId35"/>
    <p:sldId id="358" r:id="rId36"/>
    <p:sldId id="359" r:id="rId37"/>
    <p:sldId id="346" r:id="rId38"/>
    <p:sldId id="347" r:id="rId39"/>
    <p:sldId id="348" r:id="rId40"/>
    <p:sldId id="349" r:id="rId41"/>
    <p:sldId id="350" r:id="rId42"/>
    <p:sldId id="351" r:id="rId43"/>
    <p:sldId id="352" r:id="rId44"/>
    <p:sldId id="353" r:id="rId45"/>
    <p:sldId id="354" r:id="rId46"/>
    <p:sldId id="355" r:id="rId4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explosion val="13"/>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spPr>
        <a:noFill/>
        <a:ln w="25400">
          <a:noFill/>
        </a:ln>
      </c:spPr>
    </c:plotArea>
    <c:legend>
      <c:legendPos val="r"/>
      <c:layout/>
      <c:overlay val="0"/>
    </c:legend>
    <c:plotVisOnly val="1"/>
    <c:dispBlanksAs val="gap"/>
    <c:showDLblsOverMax val="0"/>
  </c:chart>
  <c:txPr>
    <a:bodyPr/>
    <a:lstStyle/>
    <a:p>
      <a:pPr>
        <a:defRPr sz="1800"/>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spPr>
        <a:noFill/>
        <a:ln w="25400">
          <a:noFill/>
        </a:ln>
      </c:spPr>
    </c:plotArea>
    <c:legend>
      <c:legendPos val="r"/>
      <c:layout/>
      <c:overlay val="0"/>
    </c:legend>
    <c:plotVisOnly val="1"/>
    <c:dispBlanksAs val="gap"/>
    <c:showDLblsOverMax val="0"/>
  </c:chart>
  <c:txPr>
    <a:bodyPr/>
    <a:lstStyle/>
    <a:p>
      <a:pPr>
        <a:defRPr sz="1800"/>
      </a:pPr>
      <a:endParaRPr lang="he-IL"/>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0.24806</cdr:x>
      <cdr:y>2.46063E-7</cdr:y>
    </cdr:from>
    <cdr:to>
      <cdr:x>0.99713</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512168" y="1"/>
          <a:ext cx="4566345" cy="406399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02DE87-27CB-4CBF-9BD8-050B772AE7B5}" type="datetimeFigureOut">
              <a:rPr lang="he-IL" smtClean="0"/>
              <a:t>ג'/טבת/תשע"ו</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2F93AC-7C72-4AFF-9015-8F5F22B18D47}" type="slidenum">
              <a:rPr lang="he-IL" smtClean="0"/>
              <a:t>‹#›</a:t>
            </a:fld>
            <a:endParaRPr lang="he-IL"/>
          </a:p>
        </p:txBody>
      </p:sp>
    </p:spTree>
    <p:extLst>
      <p:ext uri="{BB962C8B-B14F-4D97-AF65-F5344CB8AC3E}">
        <p14:creationId xmlns:p14="http://schemas.microsoft.com/office/powerpoint/2010/main" val="614307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3FFF6-551D-42C9-9193-2008EBF996EB}" type="slidenum">
              <a:rPr lang="he-IL"/>
              <a:pPr/>
              <a:t>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Norman Daniels and James Sabin, The ethics of accountability in managed care reform. </a:t>
            </a:r>
            <a:r>
              <a:rPr lang="en-US" sz="1200" i="1" dirty="0" smtClean="0"/>
              <a:t>Health Affairs</a:t>
            </a:r>
            <a:r>
              <a:rPr lang="en-US" sz="1200" dirty="0" smtClean="0"/>
              <a:t> 1998;</a:t>
            </a:r>
            <a:endParaRPr lang="he-IL" dirty="0"/>
          </a:p>
        </p:txBody>
      </p:sp>
      <p:sp>
        <p:nvSpPr>
          <p:cNvPr id="4" name="Slide Number Placeholder 3"/>
          <p:cNvSpPr>
            <a:spLocks noGrp="1"/>
          </p:cNvSpPr>
          <p:nvPr>
            <p:ph type="sldNum" sz="quarter" idx="10"/>
          </p:nvPr>
        </p:nvSpPr>
        <p:spPr/>
        <p:txBody>
          <a:bodyPr/>
          <a:lstStyle/>
          <a:p>
            <a:fld id="{92D3871C-B8F6-42B0-806C-75C3D2D50F65}" type="slidenum">
              <a:rPr lang="he-IL" smtClean="0"/>
              <a:t>43</a:t>
            </a:fld>
            <a:endParaRPr lang="he-IL"/>
          </a:p>
        </p:txBody>
      </p:sp>
    </p:spTree>
    <p:extLst>
      <p:ext uri="{BB962C8B-B14F-4D97-AF65-F5344CB8AC3E}">
        <p14:creationId xmlns:p14="http://schemas.microsoft.com/office/powerpoint/2010/main" val="202726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4CC0132F-5357-43DF-84B9-BAAFA53A2AB3}" type="slidenum">
              <a:rPr lang="he-IL" smtClean="0"/>
              <a:t>45</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על פי הספרות האקדמית בנושא של קיצוב שירותי בריאות, מקובל לחלק את הקריטריונים המשמשים למטרה זו לשלוש קבוצות עיקריות: א. קריטריונים הנוגעים לצורך הרפואי; ב. קריטריונים של יעילות ("מקסום תועלות"); ג. קריטריונים אגאליטריאניים, הדורשים לחלק את שירותי הבריאות באופן שיצמצם אי שוויוניות.  </a:t>
            </a:r>
            <a:endParaRPr lang="en-US" dirty="0"/>
          </a:p>
          <a:p>
            <a:r>
              <a:rPr lang="he-IL" dirty="0"/>
              <a:t>ואכן, הרשימה דלעיל כוללת אמות מידה משלוש הקבוצות האמורות. חלק א' של הרשימה מציג את התועלת הרפואית של הטכנולוגיה, באופן שמשקף במידה מסוימת, לפחות, את הצורך הרפואי בה, כפי שיובהר בהמשך.  שיקולי מקסום התועלות באים לידי ביטוי בקריטריונים של מספר החולים הצפויים להשתמש בטכנולוגיה ושל הנטל הכלכלי והיעילות הכלכלית לחברה ולמערכת הבריאות (לרבות הקריטריון המתייחס למשמעות הבריאותית והכלכלית של תופעות הלוואי של הטיפול בטכנולוגיה). הקבוצה השלישית באה לידי ביטוי בהנחיה שנקבעה בפתיח לפרק הנדון בנוהל, לפיה "הוועדה הציבורית תקיים דיונים בטכנולוגיות השונות המועמדות באותה שנה להכללה בסל, בהתבסס על עקרונות היסוד הקבועים בחוק בטוח בריאות ממלכתי" ודהיינו העקרונות של צדק, שוויון ועזרה הדדית. באופן יותר ספציפי, הקריטריון המתייחס לעלותה של הטכנולוגיה לפרט מייצג פן מסוים של עקרון העזרה ההדדית. </a:t>
            </a:r>
            <a:endParaRPr lang="en-US" dirty="0"/>
          </a:p>
          <a:p>
            <a:endParaRPr lang="he-IL" dirty="0" smtClean="0"/>
          </a:p>
          <a:p>
            <a:r>
              <a:rPr lang="he-IL" dirty="0" smtClean="0"/>
              <a:t>למדדים </a:t>
            </a:r>
            <a:r>
              <a:rPr lang="he-IL" dirty="0"/>
              <a:t>המנויים לעיל, הוסף לאמות המידה בנוהל משנת 2010, ההיבט של </a:t>
            </a:r>
            <a:r>
              <a:rPr lang="he-IL" b="1" dirty="0"/>
              <a:t>איכות הראיות </a:t>
            </a:r>
            <a:r>
              <a:rPr lang="he-IL" dirty="0"/>
              <a:t>הרפואיות לגבי התועלת הקלינית מן הטיפול בטכנולוגיה המוצעת, הן ברמת המחקרים והן כנגזרת מהיקף הנסיון בארץ ובעולם בשימוש בטכנולוגיה.</a:t>
            </a:r>
            <a:endParaRPr lang="en-US" dirty="0"/>
          </a:p>
          <a:p>
            <a:endParaRPr lang="he-IL" dirty="0"/>
          </a:p>
        </p:txBody>
      </p:sp>
      <p:sp>
        <p:nvSpPr>
          <p:cNvPr id="4" name="Slide Number Placeholder 3"/>
          <p:cNvSpPr>
            <a:spLocks noGrp="1"/>
          </p:cNvSpPr>
          <p:nvPr>
            <p:ph type="sldNum" sz="quarter" idx="10"/>
          </p:nvPr>
        </p:nvSpPr>
        <p:spPr/>
        <p:txBody>
          <a:bodyPr/>
          <a:lstStyle/>
          <a:p>
            <a:fld id="{4CC0132F-5357-43DF-84B9-BAAFA53A2AB3}" type="slidenum">
              <a:rPr lang="he-IL" smtClean="0"/>
              <a:t>46</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מאיר דגן – בן 67. ראש המוסד לשעבר.</a:t>
            </a:r>
          </a:p>
          <a:p>
            <a:r>
              <a:rPr lang="he-IL" dirty="0" smtClean="0"/>
              <a:t>שירלי </a:t>
            </a:r>
            <a:r>
              <a:rPr lang="he-IL" dirty="0" err="1" smtClean="0"/>
              <a:t>מרדר</a:t>
            </a:r>
            <a:r>
              <a:rPr lang="he-IL" dirty="0" smtClean="0"/>
              <a:t> – בת 27. אי ספיקת כבד בעקבות נטילת </a:t>
            </a:r>
            <a:r>
              <a:rPr lang="he-IL" dirty="0" err="1" smtClean="0"/>
              <a:t>נורופן</a:t>
            </a:r>
            <a:r>
              <a:rPr lang="he-IL" dirty="0" smtClean="0"/>
              <a:t>.</a:t>
            </a:r>
          </a:p>
          <a:p>
            <a:r>
              <a:rPr lang="he-IL" dirty="0" smtClean="0"/>
              <a:t>סטיב </a:t>
            </a:r>
            <a:r>
              <a:rPr lang="he-IL" dirty="0" err="1" smtClean="0"/>
              <a:t>ג'ובס</a:t>
            </a:r>
            <a:r>
              <a:rPr lang="he-IL" dirty="0" smtClean="0"/>
              <a:t> – מנכ"ל אפל. עבר</a:t>
            </a:r>
            <a:r>
              <a:rPr lang="he-IL" baseline="0" dirty="0" smtClean="0"/>
              <a:t> השתלת כבד ב2009 בגיל 54</a:t>
            </a:r>
          </a:p>
          <a:p>
            <a:r>
              <a:rPr lang="he-IL" dirty="0" smtClean="0"/>
              <a:t>אריק </a:t>
            </a:r>
            <a:r>
              <a:rPr lang="he-IL" dirty="0" err="1" smtClean="0"/>
              <a:t>אבידל</a:t>
            </a:r>
            <a:r>
              <a:rPr lang="he-IL" dirty="0" smtClean="0"/>
              <a:t> – כדורגלן</a:t>
            </a:r>
            <a:r>
              <a:rPr lang="he-IL" baseline="0" dirty="0" smtClean="0"/>
              <a:t> צרפתי בן 33 חזר לשחק אחרי שנה+ מההשתלה.</a:t>
            </a:r>
          </a:p>
          <a:p>
            <a:r>
              <a:rPr lang="he-IL" baseline="0" dirty="0" smtClean="0"/>
              <a:t>שלמה </a:t>
            </a:r>
            <a:r>
              <a:rPr lang="he-IL" baseline="0" dirty="0" err="1" smtClean="0"/>
              <a:t>בוכניק</a:t>
            </a:r>
            <a:r>
              <a:rPr lang="he-IL" baseline="0" dirty="0" smtClean="0"/>
              <a:t> – בן 47. אב ל7 ילדים</a:t>
            </a:r>
            <a:r>
              <a:rPr lang="he-IL" baseline="0" dirty="0" smtClean="0"/>
              <a:t>.</a:t>
            </a:r>
          </a:p>
          <a:p>
            <a:endParaRPr lang="he-IL" baseline="0" dirty="0" smtClean="0"/>
          </a:p>
          <a:p>
            <a:pPr rtl="1"/>
            <a:r>
              <a:rPr lang="he-IL" sz="1200" kern="1200" dirty="0" smtClean="0">
                <a:solidFill>
                  <a:schemeClr val="tx1"/>
                </a:solidFill>
                <a:effectLst/>
                <a:latin typeface="+mn-lt"/>
                <a:ea typeface="+mn-ea"/>
                <a:cs typeface="+mn-cs"/>
              </a:rPr>
              <a:t>מה סיכויי ההשתלה?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למי תעזור ההשתלה?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עוד כמה שנים ישרוד כל אחד מהם במידה והוא יעשה השתלה?</a:t>
            </a:r>
            <a:endParaRPr lang="en-US" sz="1200" kern="1200" dirty="0" smtClean="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862F93AC-7C72-4AFF-9015-8F5F22B18D47}" type="slidenum">
              <a:rPr lang="he-IL" smtClean="0"/>
              <a:t>8</a:t>
            </a:fld>
            <a:endParaRPr lang="he-IL"/>
          </a:p>
        </p:txBody>
      </p:sp>
    </p:spTree>
    <p:extLst>
      <p:ext uri="{BB962C8B-B14F-4D97-AF65-F5344CB8AC3E}">
        <p14:creationId xmlns:p14="http://schemas.microsoft.com/office/powerpoint/2010/main" val="292961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he-IL" b="1" dirty="0" smtClean="0">
                <a:effectLst/>
              </a:rPr>
              <a:t>הצעת חוק זכויות החולה (תיקון מס' 4 – איסור הפליה על בסיס גיל)</a:t>
            </a:r>
            <a:r>
              <a:rPr lang="he-IL" dirty="0" smtClean="0">
                <a:effectLst/>
              </a:rPr>
              <a:t> – סעיף 1 לחוק זכויות החולה מציין כי מטרת החוק הינה לקבוע את זכויות האדם המבקש או מקבל טיפול רפואי ולהגן על כבודו ועל פרטיותו. החוק מעצים את מעמד החולה ע"י הענקת זכויות כדוגמת הזכות לקבלת טיפול רפואי ללא הפליה מטעמי דת, גזע, מין, לאום, ארץ מוצא או מטעם אחר, תוך החלת סנקציה פלילית לעובר על הוראותיו. עם הארכת תוחלת החיים נמצאים יותר ויותר מקרים של יחס לא נאות ואפליה בנגישות לטיפול רפואי מצד המערכת הרפואית לקשישים. לפיכך מוצע להוסיף איסור של הפליה על בסיס גיל. </a:t>
            </a:r>
            <a:r>
              <a:rPr lang="he-IL" b="1" dirty="0" smtClean="0">
                <a:effectLst/>
              </a:rPr>
              <a:t>התיקון אושר ב-2010 מרץ 3.</a:t>
            </a:r>
            <a:endParaRPr lang="he-IL"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911867-BE53-417F-A4C8-B67407DDE742}" type="slidenum">
              <a:rPr lang="he-IL"/>
              <a:pPr eaLnBrk="1" hangingPunct="1"/>
              <a:t>16</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he-IL" dirty="0" smtClean="0"/>
          </a:p>
          <a:p>
            <a:pPr>
              <a:spcBef>
                <a:spcPct val="0"/>
              </a:spcBef>
            </a:pPr>
            <a:endParaRPr lang="he-IL" dirty="0" smtClean="0"/>
          </a:p>
          <a:p>
            <a:pPr>
              <a:spcBef>
                <a:spcPct val="0"/>
              </a:spcBef>
            </a:pPr>
            <a:r>
              <a:rPr lang="he-IL" dirty="0" smtClean="0"/>
              <a:t>61.   שיעור הקנסות (תיקון: </a:t>
            </a:r>
            <a:r>
              <a:rPr lang="he-IL" dirty="0" err="1" smtClean="0"/>
              <a:t>תש"ם</a:t>
            </a:r>
            <a:r>
              <a:rPr lang="he-IL" dirty="0" smtClean="0"/>
              <a:t>, תשמ"ב, תשמ"ג, תשמ"ד, תשמ"ה, תשמ"ו, תשמ"ז, תשמ"ט, תשנ"ג, תשנ"ו, תשס"ג, תש"ע) א.   על אף האמור בכל חוק, מקום שהוסמך בית המשפט בחוק להטיל קנס, רשאי הוא להטיל - </a:t>
            </a:r>
          </a:p>
          <a:p>
            <a:pPr lvl="1">
              <a:spcBef>
                <a:spcPct val="0"/>
              </a:spcBef>
            </a:pPr>
            <a:r>
              <a:rPr lang="he-IL" dirty="0" smtClean="0"/>
              <a:t>1.   אם קבוע לעבירה עונש מאסר עד ששה חדשים או קנס בלבד, או קנס שלא נקבע לו סכום - קנס עד 14,400 שקלים חדשים; </a:t>
            </a:r>
          </a:p>
          <a:p>
            <a:pPr lvl="1">
              <a:spcBef>
                <a:spcPct val="0"/>
              </a:spcBef>
            </a:pPr>
            <a:r>
              <a:rPr lang="he-IL" dirty="0" smtClean="0"/>
              <a:t>2.   אם קבוע לעבירה עונש מאסר למעלה מששה חדשים ולא יותר משנה - קנס עד 29,200 שקלים חדשים; </a:t>
            </a:r>
          </a:p>
          <a:p>
            <a:pPr lvl="1">
              <a:spcBef>
                <a:spcPct val="0"/>
              </a:spcBef>
            </a:pPr>
            <a:r>
              <a:rPr lang="he-IL" dirty="0" smtClean="0"/>
              <a:t>3.   אם קבוע לעבירה עונש מאסר למעלה משנה ולא יותר משלוש שנים - </a:t>
            </a:r>
            <a:r>
              <a:rPr lang="he-IL" dirty="0" smtClean="0">
                <a:solidFill>
                  <a:srgbClr val="FF0000"/>
                </a:solidFill>
              </a:rPr>
              <a:t>קנס עד 75,300 שקלים חדשים; </a:t>
            </a:r>
          </a:p>
          <a:p>
            <a:pPr lvl="1">
              <a:spcBef>
                <a:spcPct val="0"/>
              </a:spcBef>
            </a:pPr>
            <a:r>
              <a:rPr lang="he-IL" dirty="0" smtClean="0"/>
              <a:t>4.   אם קבוע לעבירה עונש מאסר למעלה משלוש שנים - קנס עד 226,000 שקלים חדשים; </a:t>
            </a:r>
          </a:p>
          <a:p>
            <a:pPr>
              <a:spcBef>
                <a:spcPct val="0"/>
              </a:spcBef>
            </a:pPr>
            <a:r>
              <a:rPr lang="he-IL" dirty="0" smtClean="0"/>
              <a:t>ב.   סעיף זה לא יפגע בהוראה המסמיכה את בית המשפט לקנוס בסכומים העולים על הסכומים האמורים בסעיף קטן (א) או בהוראות סעיף 63. </a:t>
            </a:r>
          </a:p>
          <a:p>
            <a:pPr>
              <a:spcBef>
                <a:spcPct val="0"/>
              </a:spcBef>
            </a:pPr>
            <a:r>
              <a:rPr lang="he-IL" dirty="0" smtClean="0"/>
              <a:t>ג.   מקום שקבוע בחוק לעבירה נמשכת קנס או קנס נוסף לכל יום של עבירה רשאי בית המשפט להטיל, במקום אותו קנס - קנס עד 1,400 שקלים חדשים. </a:t>
            </a:r>
          </a:p>
          <a:p>
            <a:pPr>
              <a:spcBef>
                <a:spcPct val="0"/>
              </a:spcBef>
            </a:pPr>
            <a:r>
              <a:rPr lang="he-IL" dirty="0" smtClean="0"/>
              <a:t>ד.   סעיף זה אינו בא לשנות מסכומים שבית המשפט מוסמך להטיל כקנס בשל אי-ציות לצו </a:t>
            </a:r>
            <a:r>
              <a:rPr lang="he-IL" dirty="0" err="1" smtClean="0"/>
              <a:t>בענין</a:t>
            </a:r>
            <a:r>
              <a:rPr lang="he-IL" dirty="0" smtClean="0"/>
              <a:t> עדות או המצאת מסמכים או בשל בזיון בית משפט. </a:t>
            </a:r>
          </a:p>
          <a:p>
            <a:pPr>
              <a:spcBef>
                <a:spcPct val="0"/>
              </a:spcBef>
            </a:pPr>
            <a:endParaRPr lang="he-IL"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CED454-CE8E-4BC7-92CF-0D57B7382A6F}" type="slidenum">
              <a:rPr lang="he-IL"/>
              <a:pPr eaLnBrk="1" hangingPunct="1"/>
              <a:t>17</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מקובל בהקשרים שונים</a:t>
            </a:r>
            <a:r>
              <a:rPr lang="he-IL" baseline="0" dirty="0" smtClean="0"/>
              <a:t> (השגת כרטיסים למופעים...) ברפואה </a:t>
            </a:r>
            <a:r>
              <a:rPr lang="he-IL" baseline="0" dirty="0" err="1" smtClean="0"/>
              <a:t>בט"נ</a:t>
            </a:r>
            <a:r>
              <a:rPr lang="he-IL" baseline="0" dirty="0" smtClean="0"/>
              <a:t> למשל.</a:t>
            </a:r>
          </a:p>
          <a:p>
            <a:endParaRPr lang="he-IL" dirty="0"/>
          </a:p>
        </p:txBody>
      </p:sp>
      <p:sp>
        <p:nvSpPr>
          <p:cNvPr id="4" name="Slide Number Placeholder 3"/>
          <p:cNvSpPr>
            <a:spLocks noGrp="1"/>
          </p:cNvSpPr>
          <p:nvPr>
            <p:ph type="sldNum" sz="quarter" idx="10"/>
          </p:nvPr>
        </p:nvSpPr>
        <p:spPr/>
        <p:txBody>
          <a:bodyPr/>
          <a:lstStyle/>
          <a:p>
            <a:fld id="{862F93AC-7C72-4AFF-9015-8F5F22B18D47}" type="slidenum">
              <a:rPr lang="he-IL" smtClean="0"/>
              <a:t>22</a:t>
            </a:fld>
            <a:endParaRPr lang="he-IL"/>
          </a:p>
        </p:txBody>
      </p:sp>
    </p:spTree>
    <p:extLst>
      <p:ext uri="{BB962C8B-B14F-4D97-AF65-F5344CB8AC3E}">
        <p14:creationId xmlns:p14="http://schemas.microsoft.com/office/powerpoint/2010/main" val="100738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62F93AC-7C72-4AFF-9015-8F5F22B18D47}" type="slidenum">
              <a:rPr lang="he-IL" smtClean="0"/>
              <a:t>27</a:t>
            </a:fld>
            <a:endParaRPr lang="he-IL"/>
          </a:p>
        </p:txBody>
      </p:sp>
    </p:spTree>
    <p:extLst>
      <p:ext uri="{BB962C8B-B14F-4D97-AF65-F5344CB8AC3E}">
        <p14:creationId xmlns:p14="http://schemas.microsoft.com/office/powerpoint/2010/main" val="258569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3FEDA-90E8-4AC5-9F2B-DA7AD9ADF8D2}" type="slidenum">
              <a:rPr lang="he-IL"/>
              <a:pPr/>
              <a:t>30</a:t>
            </a:fld>
            <a:endParaRPr lang="en-US"/>
          </a:p>
        </p:txBody>
      </p:sp>
      <p:sp>
        <p:nvSpPr>
          <p:cNvPr id="12290" name="Rectangle 2"/>
          <p:cNvSpPr>
            <a:spLocks noGrp="1" noRot="1" noChangeAspect="1" noChangeArrowheads="1" noTextEdit="1"/>
          </p:cNvSpPr>
          <p:nvPr>
            <p:ph type="sldImg"/>
          </p:nvPr>
        </p:nvSpPr>
        <p:spPr>
          <a:xfrm>
            <a:off x="1143000" y="2133600"/>
            <a:ext cx="4572000" cy="3429000"/>
          </a:xfrm>
          <a:ln/>
        </p:spPr>
      </p:sp>
      <p:sp>
        <p:nvSpPr>
          <p:cNvPr id="122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007A53-E726-4A1A-9BE2-AAE410892DD7}" type="slidenum">
              <a:rPr lang="he-IL" smtClean="0"/>
              <a:pPr eaLnBrk="1" hangingPunct="1"/>
              <a:t>33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smtClean="0"/>
              <a:t>מתוכן קרוב ל200 מליון עבור 34 טכנולוגיות אונקולוגיות, מתוכן אווסטין בלבד 76 מש"ח!</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4CC0132F-5357-43DF-84B9-BAAFA53A2AB3}" type="slidenum">
              <a:rPr lang="he-IL" smtClean="0"/>
              <a:t>40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6" name="Slide Number Placeholder 5"/>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132819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6" name="Slide Number Placeholder 5"/>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42841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6" name="Slide Number Placeholder 5"/>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327176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ClipArt Placeholder 2"/>
          <p:cNvSpPr>
            <a:spLocks noGrp="1"/>
          </p:cNvSpPr>
          <p:nvPr>
            <p:ph type="clipArt" sz="half" idx="1"/>
          </p:nvPr>
        </p:nvSpPr>
        <p:spPr>
          <a:xfrm>
            <a:off x="457200" y="1600200"/>
            <a:ext cx="4038600" cy="4525963"/>
          </a:xfrm>
        </p:spPr>
        <p:txBody>
          <a:bodyPr/>
          <a:lstStyle/>
          <a:p>
            <a:endParaRPr lang="he-IL"/>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he-IL" smtClean="0"/>
              <a:t>עו"ד  ד"ר עפרה גולן, כל הזכויות שמורות (</a:t>
            </a:r>
            <a:r>
              <a:rPr lang="en-US" smtClean="0"/>
              <a:t>C)</a:t>
            </a:r>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356BA219-EC59-46FF-AA6C-CEF9E5D99C69}" type="slidenum">
              <a:rPr lang="he-IL"/>
              <a:pPr/>
              <a:t>‹#›</a:t>
            </a:fld>
            <a:endParaRPr lang="en-US"/>
          </a:p>
        </p:txBody>
      </p:sp>
    </p:spTree>
    <p:extLst>
      <p:ext uri="{BB962C8B-B14F-4D97-AF65-F5344CB8AC3E}">
        <p14:creationId xmlns:p14="http://schemas.microsoft.com/office/powerpoint/2010/main" val="139381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he-IL" smtClean="0"/>
              <a:t>עו"ד  ד"ר עפרה גולן, כל הזכויות שמורות (</a:t>
            </a:r>
            <a:r>
              <a:rPr lang="en-US" smtClean="0"/>
              <a:t>C)</a:t>
            </a:r>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BA968783-6053-47CC-BBB9-66E4EFE82241}" type="slidenum">
              <a:rPr lang="he-IL"/>
              <a:pPr/>
              <a:t>‹#›</a:t>
            </a:fld>
            <a:endParaRPr lang="en-US"/>
          </a:p>
        </p:txBody>
      </p:sp>
    </p:spTree>
    <p:extLst>
      <p:ext uri="{BB962C8B-B14F-4D97-AF65-F5344CB8AC3E}">
        <p14:creationId xmlns:p14="http://schemas.microsoft.com/office/powerpoint/2010/main" val="146217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he-IL" smtClean="0"/>
              <a:t>עו"ד  ד"ר עפרה גולן, כל הזכויות שמורות (</a:t>
            </a:r>
            <a:r>
              <a:rPr lang="en-US" smtClean="0"/>
              <a:t>C)</a:t>
            </a:r>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11B7C2CB-B5EF-4D8F-837A-CF573AE7389A}" type="slidenum">
              <a:rPr lang="he-IL"/>
              <a:pPr/>
              <a:t>‹#›</a:t>
            </a:fld>
            <a:endParaRPr lang="en-US"/>
          </a:p>
        </p:txBody>
      </p:sp>
    </p:spTree>
    <p:extLst>
      <p:ext uri="{BB962C8B-B14F-4D97-AF65-F5344CB8AC3E}">
        <p14:creationId xmlns:p14="http://schemas.microsoft.com/office/powerpoint/2010/main" val="109668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Date Placeholder 5"/>
          <p:cNvSpPr>
            <a:spLocks noGrp="1"/>
          </p:cNvSpPr>
          <p:nvPr>
            <p:ph type="dt" sz="half" idx="10"/>
          </p:nvPr>
        </p:nvSpPr>
        <p:spPr>
          <a:xfrm>
            <a:off x="6553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457200" y="6245225"/>
            <a:ext cx="2133600" cy="476250"/>
          </a:xfrm>
        </p:spPr>
        <p:txBody>
          <a:bodyPr/>
          <a:lstStyle>
            <a:lvl1pPr>
              <a:defRPr/>
            </a:lvl1pPr>
          </a:lstStyle>
          <a:p>
            <a:fld id="{42843803-6105-48F8-8DD5-18CE149437E4}" type="slidenum">
              <a:rPr lang="he-IL"/>
              <a:pPr/>
              <a:t>‹#›</a:t>
            </a:fld>
            <a:endParaRPr lang="en-US"/>
          </a:p>
        </p:txBody>
      </p:sp>
    </p:spTree>
    <p:extLst>
      <p:ext uri="{BB962C8B-B14F-4D97-AF65-F5344CB8AC3E}">
        <p14:creationId xmlns:p14="http://schemas.microsoft.com/office/powerpoint/2010/main" val="2113672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lipArt Placeholder 3"/>
          <p:cNvSpPr>
            <a:spLocks noGrp="1"/>
          </p:cNvSpPr>
          <p:nvPr>
            <p:ph type="clipArt" sz="half" idx="2"/>
          </p:nvPr>
        </p:nvSpPr>
        <p:spPr>
          <a:xfrm>
            <a:off x="4648200" y="1600200"/>
            <a:ext cx="4038600" cy="4525963"/>
          </a:xfrm>
        </p:spPr>
        <p:txBody>
          <a:bodyPr/>
          <a:lstStyle/>
          <a:p>
            <a:endParaRPr lang="he-IL"/>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עו"ד עפרה גולן, כל הזכויות שמורות (C)</a:t>
            </a:r>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F4D3D067-1B0F-4659-8E12-1A17FF132228}" type="slidenum">
              <a:rPr lang="he-IL"/>
              <a:pPr/>
              <a:t>‹#›</a:t>
            </a:fld>
            <a:endParaRPr lang="en-US"/>
          </a:p>
        </p:txBody>
      </p:sp>
    </p:spTree>
    <p:extLst>
      <p:ext uri="{BB962C8B-B14F-4D97-AF65-F5344CB8AC3E}">
        <p14:creationId xmlns:p14="http://schemas.microsoft.com/office/powerpoint/2010/main" val="4113843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6D9C0-3085-4576-B373-2A626F197D5A}" type="slidenum">
              <a:rPr lang="he-IL"/>
              <a:pPr/>
              <a:t>‹#›</a:t>
            </a:fld>
            <a:endParaRPr lang="en-US"/>
          </a:p>
        </p:txBody>
      </p:sp>
    </p:spTree>
    <p:extLst>
      <p:ext uri="{BB962C8B-B14F-4D97-AF65-F5344CB8AC3E}">
        <p14:creationId xmlns:p14="http://schemas.microsoft.com/office/powerpoint/2010/main" val="384480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AC47CFC0-946C-4332-A201-4B8E36F3D9D4}" type="slidenum">
              <a:rPr lang="he-IL"/>
              <a:pPr/>
              <a:t>‹#›</a:t>
            </a:fld>
            <a:endParaRPr lang="en-US"/>
          </a:p>
        </p:txBody>
      </p:sp>
    </p:spTree>
    <p:extLst>
      <p:ext uri="{BB962C8B-B14F-4D97-AF65-F5344CB8AC3E}">
        <p14:creationId xmlns:p14="http://schemas.microsoft.com/office/powerpoint/2010/main" val="57701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6" name="Slide Number Placeholder 5"/>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292943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6" name="Slide Number Placeholder 5"/>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7528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7" name="Slide Number Placeholder 6"/>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419394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9" name="Slide Number Placeholder 8"/>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194790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5" name="Slide Number Placeholder 4"/>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20933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4" name="Slide Number Placeholder 3"/>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49510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7" name="Slide Number Placeholder 6"/>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372139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
        <p:nvSpPr>
          <p:cNvPr id="7" name="Slide Number Placeholder 6"/>
          <p:cNvSpPr>
            <a:spLocks noGrp="1"/>
          </p:cNvSpPr>
          <p:nvPr>
            <p:ph type="sldNum" sz="quarter" idx="12"/>
          </p:nvPr>
        </p:nvSpPr>
        <p:spPr/>
        <p:txBody>
          <a:bodyPr/>
          <a:lstStyle/>
          <a:p>
            <a:fld id="{09E5ED25-AC6D-49B2-AD37-E22B16737433}" type="slidenum">
              <a:rPr lang="he-IL" smtClean="0"/>
              <a:t>‹#›</a:t>
            </a:fld>
            <a:endParaRPr lang="he-IL"/>
          </a:p>
        </p:txBody>
      </p:sp>
    </p:spTree>
    <p:extLst>
      <p:ext uri="{BB962C8B-B14F-4D97-AF65-F5344CB8AC3E}">
        <p14:creationId xmlns:p14="http://schemas.microsoft.com/office/powerpoint/2010/main" val="308920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עו"ד  ד"ר עפרה גולן, כל הזכויות שמורות (</a:t>
            </a:r>
            <a:r>
              <a:rPr lang="en-US" smtClean="0"/>
              <a:t>C)</a:t>
            </a:r>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E5ED25-AC6D-49B2-AD37-E22B16737433}" type="slidenum">
              <a:rPr lang="he-IL" smtClean="0"/>
              <a:t>‹#›</a:t>
            </a:fld>
            <a:endParaRPr lang="he-IL"/>
          </a:p>
        </p:txBody>
      </p:sp>
    </p:spTree>
    <p:extLst>
      <p:ext uri="{BB962C8B-B14F-4D97-AF65-F5344CB8AC3E}">
        <p14:creationId xmlns:p14="http://schemas.microsoft.com/office/powerpoint/2010/main" val="331759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8" r:id="rId14"/>
    <p:sldLayoutId id="2147483669" r:id="rId15"/>
    <p:sldLayoutId id="2147483670" r:id="rId16"/>
    <p:sldLayoutId id="2147483671" r:id="rId17"/>
    <p:sldLayoutId id="2147483672" r:id="rId18"/>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igur.co.il/law/onesh1.htm#P61a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itc.gov.il/hakzaot.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60000"/>
              <a:lumOff val="40000"/>
            </a:schemeClr>
          </a:solidFill>
        </p:spPr>
        <p:txBody>
          <a:bodyPr>
            <a:normAutofit fontScale="90000"/>
          </a:bodyPr>
          <a:lstStyle/>
          <a:p>
            <a:r>
              <a:rPr lang="he-IL" b="1" dirty="0" smtClean="0"/>
              <a:t/>
            </a:r>
            <a:br>
              <a:rPr lang="he-IL" b="1" dirty="0" smtClean="0"/>
            </a:br>
            <a:r>
              <a:rPr lang="he-IL" b="1" dirty="0" smtClean="0"/>
              <a:t>רפואה </a:t>
            </a:r>
            <a:r>
              <a:rPr lang="he-IL" b="1" dirty="0" smtClean="0"/>
              <a:t>בתנאי משאבים מוגבלים</a:t>
            </a:r>
            <a:br>
              <a:rPr lang="he-IL" b="1" dirty="0" smtClean="0"/>
            </a:br>
            <a:endParaRPr lang="he-IL" b="1" dirty="0"/>
          </a:p>
        </p:txBody>
      </p:sp>
      <p:sp>
        <p:nvSpPr>
          <p:cNvPr id="3" name="Subtitle 2"/>
          <p:cNvSpPr>
            <a:spLocks noGrp="1"/>
          </p:cNvSpPr>
          <p:nvPr>
            <p:ph type="subTitle" idx="1"/>
          </p:nvPr>
        </p:nvSpPr>
        <p:spPr/>
        <p:txBody>
          <a:bodyPr>
            <a:normAutofit/>
          </a:bodyPr>
          <a:lstStyle/>
          <a:p>
            <a:endParaRPr lang="he-IL" b="1" dirty="0" smtClean="0">
              <a:solidFill>
                <a:schemeClr val="tx1"/>
              </a:solidFill>
            </a:endParaRPr>
          </a:p>
          <a:p>
            <a:r>
              <a:rPr lang="he-IL" b="1" dirty="0" smtClean="0">
                <a:solidFill>
                  <a:schemeClr val="tx1"/>
                </a:solidFill>
              </a:rPr>
              <a:t>ד"ר עפרה גולן, עו"ד</a:t>
            </a:r>
          </a:p>
          <a:p>
            <a:r>
              <a:rPr lang="en-US" dirty="0" smtClean="0">
                <a:solidFill>
                  <a:schemeClr val="tx1"/>
                </a:solidFill>
              </a:rPr>
              <a:t>LLD</a:t>
            </a:r>
            <a:r>
              <a:rPr lang="he-IL" dirty="0" smtClean="0">
                <a:solidFill>
                  <a:schemeClr val="tx1"/>
                </a:solidFill>
              </a:rPr>
              <a:t> משפט ואתיקה רפואית</a:t>
            </a:r>
            <a:endParaRPr lang="he-IL" dirty="0">
              <a:solidFill>
                <a:schemeClr val="tx1"/>
              </a:solidFill>
            </a:endParaRPr>
          </a:p>
        </p:txBody>
      </p:sp>
      <p:sp>
        <p:nvSpPr>
          <p:cNvPr id="4" name="Footer Placeholder 3"/>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3436316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33794" name="Rectangle 2"/>
          <p:cNvSpPr>
            <a:spLocks noGrp="1" noChangeArrowheads="1"/>
          </p:cNvSpPr>
          <p:nvPr>
            <p:ph type="title"/>
          </p:nvPr>
        </p:nvSpPr>
        <p:spPr/>
        <p:txBody>
          <a:bodyPr/>
          <a:lstStyle/>
          <a:p>
            <a:r>
              <a:rPr lang="he-IL" dirty="0">
                <a:solidFill>
                  <a:schemeClr val="accent2"/>
                </a:solidFill>
              </a:rPr>
              <a:t>הבסיס לתיאוריות של צדק</a:t>
            </a:r>
            <a:endParaRPr lang="en-US" dirty="0">
              <a:solidFill>
                <a:schemeClr val="accent2"/>
              </a:solidFill>
            </a:endParaRPr>
          </a:p>
        </p:txBody>
      </p:sp>
      <p:sp>
        <p:nvSpPr>
          <p:cNvPr id="33795" name="Rectangle 3"/>
          <p:cNvSpPr>
            <a:spLocks noGrp="1" noChangeArrowheads="1"/>
          </p:cNvSpPr>
          <p:nvPr>
            <p:ph type="body" sz="half" idx="1"/>
          </p:nvPr>
        </p:nvSpPr>
        <p:spPr>
          <a:xfrm>
            <a:off x="457200" y="1600200"/>
            <a:ext cx="4033838" cy="4525963"/>
          </a:xfrm>
        </p:spPr>
        <p:txBody>
          <a:bodyPr/>
          <a:lstStyle/>
          <a:p>
            <a:r>
              <a:rPr lang="he-IL" sz="2400" dirty="0"/>
              <a:t>כלל הצדק הפורמלי של אריסטו</a:t>
            </a:r>
            <a:r>
              <a:rPr lang="en-US" sz="2400" dirty="0"/>
              <a:t>:</a:t>
            </a:r>
          </a:p>
          <a:p>
            <a:r>
              <a:rPr lang="he-IL" sz="2400" b="1" dirty="0">
                <a:solidFill>
                  <a:schemeClr val="accent2"/>
                </a:solidFill>
              </a:rPr>
              <a:t>שווים צריכים לקבל יחס שווה, ובלתי שווים - יחס בלתי שווה, בהתאם להבדל הרלוונטי</a:t>
            </a:r>
            <a:r>
              <a:rPr lang="en-US" sz="2400" b="1" dirty="0">
                <a:solidFill>
                  <a:schemeClr val="accent2"/>
                </a:solidFill>
              </a:rPr>
              <a:t>.</a:t>
            </a:r>
          </a:p>
          <a:p>
            <a:endParaRPr lang="en-US" sz="2400" dirty="0">
              <a:solidFill>
                <a:srgbClr val="CC9900"/>
              </a:solidFill>
            </a:endParaRPr>
          </a:p>
          <a:p>
            <a:r>
              <a:rPr lang="he-IL" sz="2400" dirty="0"/>
              <a:t>מדברי רבי נחמן מברסלב:</a:t>
            </a:r>
          </a:p>
          <a:p>
            <a:r>
              <a:rPr lang="he-IL" sz="2400" b="1" dirty="0">
                <a:solidFill>
                  <a:schemeClr val="accent2"/>
                </a:solidFill>
              </a:rPr>
              <a:t>"אין לך דבר בלתי שווה כטיפול שווה </a:t>
            </a:r>
            <a:r>
              <a:rPr lang="he-IL" sz="2400" b="1" dirty="0" err="1">
                <a:solidFill>
                  <a:schemeClr val="accent2"/>
                </a:solidFill>
              </a:rPr>
              <a:t>בשאינם</a:t>
            </a:r>
            <a:r>
              <a:rPr lang="he-IL" sz="2400" b="1" dirty="0">
                <a:solidFill>
                  <a:schemeClr val="accent2"/>
                </a:solidFill>
              </a:rPr>
              <a:t> שווים."</a:t>
            </a:r>
            <a:endParaRPr lang="en-US" sz="2400" b="1" dirty="0">
              <a:solidFill>
                <a:schemeClr val="accent2"/>
              </a:solidFill>
            </a:endParaRPr>
          </a:p>
          <a:p>
            <a:pPr algn="l" rtl="0"/>
            <a:endParaRPr lang="en-US" sz="2400" dirty="0"/>
          </a:p>
          <a:p>
            <a:endParaRPr lang="en-US" sz="2400" dirty="0"/>
          </a:p>
        </p:txBody>
      </p:sp>
      <p:pic>
        <p:nvPicPr>
          <p:cNvPr id="33796" name="Picture 4" descr="bal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0300" y="1600200"/>
            <a:ext cx="34591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894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1">
              <a:lumMod val="40000"/>
              <a:lumOff val="60000"/>
            </a:schemeClr>
          </a:solidFill>
        </p:spPr>
        <p:txBody>
          <a:bodyPr/>
          <a:lstStyle/>
          <a:p>
            <a:r>
              <a:rPr lang="he-IL" dirty="0"/>
              <a:t>כלל הצדק הפורמאלי בהקשר הרפואי</a:t>
            </a:r>
            <a:endParaRPr lang="en-US" dirty="0"/>
          </a:p>
        </p:txBody>
      </p:sp>
      <p:sp>
        <p:nvSpPr>
          <p:cNvPr id="5" name="Footer Placeholder 4"/>
          <p:cNvSpPr>
            <a:spLocks noGrp="1"/>
          </p:cNvSpPr>
          <p:nvPr>
            <p:ph type="ftr" sz="quarter" idx="11"/>
          </p:nvPr>
        </p:nvSpPr>
        <p:spPr/>
        <p:txBody>
          <a:bodyPr/>
          <a:lstStyle/>
          <a:p>
            <a:r>
              <a:rPr lang="he-IL" dirty="0" smtClean="0"/>
              <a:t>עו"ד  ד"ר עפרה גולן, כל הזכויות שמורות (</a:t>
            </a:r>
            <a:r>
              <a:rPr lang="en-US" dirty="0" smtClean="0"/>
              <a:t>C)</a:t>
            </a:r>
            <a:endParaRPr lang="en-US" dirty="0"/>
          </a:p>
        </p:txBody>
      </p:sp>
      <p:graphicFrame>
        <p:nvGraphicFramePr>
          <p:cNvPr id="2" name="Chart 1"/>
          <p:cNvGraphicFramePr/>
          <p:nvPr>
            <p:extLst>
              <p:ext uri="{D42A27DB-BD31-4B8C-83A1-F6EECF244321}">
                <p14:modId xmlns:p14="http://schemas.microsoft.com/office/powerpoint/2010/main" val="1955129093"/>
              </p:ext>
            </p:extLst>
          </p:nvPr>
        </p:nvGraphicFramePr>
        <p:xfrm>
          <a:off x="-1332656" y="1844824"/>
          <a:ext cx="5904656"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32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1">
              <a:lumMod val="40000"/>
              <a:lumOff val="60000"/>
            </a:schemeClr>
          </a:solidFill>
        </p:spPr>
        <p:txBody>
          <a:bodyPr/>
          <a:lstStyle/>
          <a:p>
            <a:r>
              <a:rPr lang="he-IL" dirty="0"/>
              <a:t>כלל הצדק הפורמאלי בהקשר הרפואי</a:t>
            </a:r>
            <a:endParaRPr lang="en-US" dirty="0"/>
          </a:p>
        </p:txBody>
      </p:sp>
      <p:sp>
        <p:nvSpPr>
          <p:cNvPr id="25603" name="Rectangle 3"/>
          <p:cNvSpPr>
            <a:spLocks noGrp="1" noChangeArrowheads="1"/>
          </p:cNvSpPr>
          <p:nvPr>
            <p:ph sz="half" idx="1"/>
          </p:nvPr>
        </p:nvSpPr>
        <p:spPr/>
        <p:txBody>
          <a:bodyPr/>
          <a:lstStyle/>
          <a:p>
            <a:endParaRPr lang="he-IL" dirty="0"/>
          </a:p>
        </p:txBody>
      </p:sp>
      <p:sp>
        <p:nvSpPr>
          <p:cNvPr id="3" name="Content Placeholder 2"/>
          <p:cNvSpPr>
            <a:spLocks noGrp="1"/>
          </p:cNvSpPr>
          <p:nvPr>
            <p:ph sz="half" idx="2"/>
          </p:nvPr>
        </p:nvSpPr>
        <p:spPr/>
        <p:txBody>
          <a:bodyPr>
            <a:normAutofit/>
          </a:bodyPr>
          <a:lstStyle/>
          <a:p>
            <a:endParaRPr lang="he-IL" sz="3200" dirty="0" smtClean="0"/>
          </a:p>
          <a:p>
            <a:r>
              <a:rPr lang="he-IL" sz="3200" dirty="0" smtClean="0"/>
              <a:t>כל בני האדם זכאים לנגישות שווה לכל השירותים הרפואיים ברי ההשגה</a:t>
            </a:r>
          </a:p>
          <a:p>
            <a:pPr marL="0" indent="0">
              <a:buNone/>
            </a:pPr>
            <a:endParaRPr lang="he-IL" sz="3600" dirty="0"/>
          </a:p>
        </p:txBody>
      </p:sp>
      <p:sp>
        <p:nvSpPr>
          <p:cNvPr id="5" name="Footer Placeholder 4"/>
          <p:cNvSpPr>
            <a:spLocks noGrp="1"/>
          </p:cNvSpPr>
          <p:nvPr>
            <p:ph type="ftr" sz="quarter" idx="11"/>
          </p:nvPr>
        </p:nvSpPr>
        <p:spPr/>
        <p:txBody>
          <a:bodyPr/>
          <a:lstStyle/>
          <a:p>
            <a:r>
              <a:rPr lang="he-IL" dirty="0" smtClean="0"/>
              <a:t>עו"ד  ד"ר עפרה גולן, כל הזכויות שמורות (</a:t>
            </a:r>
            <a:r>
              <a:rPr lang="en-US" dirty="0" smtClean="0"/>
              <a:t>C)</a:t>
            </a:r>
            <a:endParaRPr lang="en-US" dirty="0"/>
          </a:p>
        </p:txBody>
      </p:sp>
      <p:graphicFrame>
        <p:nvGraphicFramePr>
          <p:cNvPr id="2" name="Chart 1"/>
          <p:cNvGraphicFramePr/>
          <p:nvPr>
            <p:extLst>
              <p:ext uri="{D42A27DB-BD31-4B8C-83A1-F6EECF244321}">
                <p14:modId xmlns:p14="http://schemas.microsoft.com/office/powerpoint/2010/main" val="408438120"/>
              </p:ext>
            </p:extLst>
          </p:nvPr>
        </p:nvGraphicFramePr>
        <p:xfrm>
          <a:off x="-1332656" y="1844824"/>
          <a:ext cx="5904656"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3573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rgbClr val="00CCFF"/>
          </a:solidFill>
        </p:spPr>
        <p:txBody>
          <a:bodyPr/>
          <a:lstStyle/>
          <a:p>
            <a:r>
              <a:rPr lang="he-IL"/>
              <a:t>תיאורית הצדק של רולס (</a:t>
            </a:r>
            <a:r>
              <a:rPr lang="en-US"/>
              <a:t>(Rawls</a:t>
            </a:r>
          </a:p>
        </p:txBody>
      </p:sp>
      <p:sp>
        <p:nvSpPr>
          <p:cNvPr id="62467" name="Rectangle 3"/>
          <p:cNvSpPr>
            <a:spLocks noGrp="1" noChangeArrowheads="1"/>
          </p:cNvSpPr>
          <p:nvPr>
            <p:ph type="body" sz="half" idx="2"/>
          </p:nvPr>
        </p:nvSpPr>
        <p:spPr>
          <a:xfrm>
            <a:off x="4652963" y="1600200"/>
            <a:ext cx="4033837" cy="4525963"/>
          </a:xfrm>
          <a:solidFill>
            <a:srgbClr val="FFFF00"/>
          </a:solidFill>
        </p:spPr>
        <p:txBody>
          <a:bodyPr/>
          <a:lstStyle/>
          <a:p>
            <a:r>
              <a:rPr lang="he-IL"/>
              <a:t>עיקרון מוסרי יחשב ככזה, אם כל בני האדם היו מסכימים לעקרון זה, לו היו צריכים לקבל את ההחלטה מאחורי "מסך הבערות".</a:t>
            </a:r>
            <a:r>
              <a:rPr lang="en-US" sz="2800"/>
              <a:t> </a:t>
            </a:r>
          </a:p>
        </p:txBody>
      </p:sp>
      <p:pic>
        <p:nvPicPr>
          <p:cNvPr id="62468" name="Picture 4" descr="rawls_theory_of_justi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93813" y="1608138"/>
            <a:ext cx="2897187" cy="396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7848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35842" name="Rectangle 2"/>
          <p:cNvSpPr>
            <a:spLocks noGrp="1" noChangeArrowheads="1"/>
          </p:cNvSpPr>
          <p:nvPr>
            <p:ph type="title"/>
          </p:nvPr>
        </p:nvSpPr>
        <p:spPr>
          <a:solidFill>
            <a:schemeClr val="accent4">
              <a:lumMod val="40000"/>
              <a:lumOff val="60000"/>
            </a:schemeClr>
          </a:solidFill>
        </p:spPr>
        <p:txBody>
          <a:bodyPr/>
          <a:lstStyle/>
          <a:p>
            <a:r>
              <a:rPr lang="he-IL" dirty="0"/>
              <a:t>הבדלים רלוונטיים (?) להחלטות במיקרו</a:t>
            </a:r>
            <a:endParaRPr lang="en-US" dirty="0"/>
          </a:p>
        </p:txBody>
      </p:sp>
      <p:sp>
        <p:nvSpPr>
          <p:cNvPr id="35843" name="Rectangle 3"/>
          <p:cNvSpPr>
            <a:spLocks noGrp="1" noChangeArrowheads="1"/>
          </p:cNvSpPr>
          <p:nvPr>
            <p:ph type="body" sz="half" idx="1"/>
          </p:nvPr>
        </p:nvSpPr>
        <p:spPr>
          <a:xfrm>
            <a:off x="457200" y="1600200"/>
            <a:ext cx="4033838" cy="4525963"/>
          </a:xfrm>
        </p:spPr>
        <p:txBody>
          <a:bodyPr/>
          <a:lstStyle/>
          <a:p>
            <a:pPr marL="0" indent="0">
              <a:buNone/>
            </a:pPr>
            <a:endParaRPr lang="en-US" dirty="0">
              <a:solidFill>
                <a:srgbClr val="FF0000"/>
              </a:solidFill>
            </a:endParaRPr>
          </a:p>
        </p:txBody>
      </p:sp>
      <p:sp>
        <p:nvSpPr>
          <p:cNvPr id="35844" name="Rectangle 4"/>
          <p:cNvSpPr>
            <a:spLocks noGrp="1" noChangeArrowheads="1"/>
          </p:cNvSpPr>
          <p:nvPr>
            <p:ph type="body" sz="half" idx="2"/>
          </p:nvPr>
        </p:nvSpPr>
        <p:spPr>
          <a:xfrm>
            <a:off x="4652963" y="1600200"/>
            <a:ext cx="4033837" cy="4525963"/>
          </a:xfrm>
        </p:spPr>
        <p:txBody>
          <a:bodyPr/>
          <a:lstStyle/>
          <a:p>
            <a:r>
              <a:rPr lang="he-IL" dirty="0">
                <a:solidFill>
                  <a:srgbClr val="FF0000"/>
                </a:solidFill>
              </a:rPr>
              <a:t>הצורך הרפואי</a:t>
            </a:r>
            <a:endParaRPr lang="en-US" dirty="0">
              <a:solidFill>
                <a:srgbClr val="FF0000"/>
              </a:solidFill>
            </a:endParaRPr>
          </a:p>
          <a:p>
            <a:r>
              <a:rPr lang="he-IL" dirty="0">
                <a:solidFill>
                  <a:srgbClr val="FF0000"/>
                </a:solidFill>
              </a:rPr>
              <a:t>רצון החולה</a:t>
            </a:r>
            <a:endParaRPr lang="en-US" dirty="0">
              <a:solidFill>
                <a:srgbClr val="FF0000"/>
              </a:solidFill>
            </a:endParaRPr>
          </a:p>
          <a:p>
            <a:r>
              <a:rPr lang="he-IL" dirty="0">
                <a:solidFill>
                  <a:srgbClr val="FF0000"/>
                </a:solidFill>
              </a:rPr>
              <a:t>סיכויי ההצלחה</a:t>
            </a:r>
            <a:endParaRPr lang="en-US" dirty="0">
              <a:solidFill>
                <a:srgbClr val="FF0000"/>
              </a:solidFill>
            </a:endParaRPr>
          </a:p>
          <a:p>
            <a:r>
              <a:rPr lang="he-IL" dirty="0" smtClean="0"/>
              <a:t>גיל</a:t>
            </a:r>
            <a:endParaRPr lang="en-US" dirty="0"/>
          </a:p>
        </p:txBody>
      </p:sp>
    </p:spTree>
    <p:extLst>
      <p:ext uri="{BB962C8B-B14F-4D97-AF65-F5344CB8AC3E}">
        <p14:creationId xmlns:p14="http://schemas.microsoft.com/office/powerpoint/2010/main" val="1948496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wd">
                                    <p:tmPct val="100000"/>
                                  </p:iterate>
                                  <p:childTnLst>
                                    <p:set>
                                      <p:cBhvr>
                                        <p:cTn id="12" dur="1" fill="hold">
                                          <p:stCondLst>
                                            <p:cond delay="0"/>
                                          </p:stCondLst>
                                        </p:cTn>
                                        <p:tgtEl>
                                          <p:spTgt spid="35844">
                                            <p:txEl>
                                              <p:pRg st="0" end="0"/>
                                            </p:txEl>
                                          </p:spTgt>
                                        </p:tgtEl>
                                        <p:attrNameLst>
                                          <p:attrName>style.visibility</p:attrName>
                                        </p:attrNameLst>
                                      </p:cBhvr>
                                      <p:to>
                                        <p:strVal val="visible"/>
                                      </p:to>
                                    </p:set>
                                    <p:anim calcmode="lin" valueType="num">
                                      <p:cBhvr additive="base">
                                        <p:cTn id="13" dur="300" fill="hold"/>
                                        <p:tgtEl>
                                          <p:spTgt spid="35844">
                                            <p:txEl>
                                              <p:pRg st="0" end="0"/>
                                            </p:txEl>
                                          </p:spTgt>
                                        </p:tgtEl>
                                        <p:attrNameLst>
                                          <p:attrName>ppt_x</p:attrName>
                                        </p:attrNameLst>
                                      </p:cBhvr>
                                      <p:tavLst>
                                        <p:tav tm="0">
                                          <p:val>
                                            <p:strVal val="1+#ppt_w/2"/>
                                          </p:val>
                                        </p:tav>
                                        <p:tav tm="100000">
                                          <p:val>
                                            <p:strVal val="#ppt_x"/>
                                          </p:val>
                                        </p:tav>
                                      </p:tavLst>
                                    </p:anim>
                                    <p:anim calcmode="lin" valueType="num">
                                      <p:cBhvr additive="base">
                                        <p:cTn id="14" dur="3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iterate type="wd">
                                    <p:tmPct val="100000"/>
                                  </p:iterate>
                                  <p:childTnLst>
                                    <p:set>
                                      <p:cBhvr>
                                        <p:cTn id="18" dur="1" fill="hold">
                                          <p:stCondLst>
                                            <p:cond delay="0"/>
                                          </p:stCondLst>
                                        </p:cTn>
                                        <p:tgtEl>
                                          <p:spTgt spid="35844">
                                            <p:txEl>
                                              <p:pRg st="1" end="1"/>
                                            </p:txEl>
                                          </p:spTgt>
                                        </p:tgtEl>
                                        <p:attrNameLst>
                                          <p:attrName>style.visibility</p:attrName>
                                        </p:attrNameLst>
                                      </p:cBhvr>
                                      <p:to>
                                        <p:strVal val="visible"/>
                                      </p:to>
                                    </p:set>
                                    <p:anim calcmode="lin" valueType="num">
                                      <p:cBhvr additive="base">
                                        <p:cTn id="19" dur="300" fill="hold"/>
                                        <p:tgtEl>
                                          <p:spTgt spid="35844">
                                            <p:txEl>
                                              <p:pRg st="1" end="1"/>
                                            </p:txEl>
                                          </p:spTgt>
                                        </p:tgtEl>
                                        <p:attrNameLst>
                                          <p:attrName>ppt_x</p:attrName>
                                        </p:attrNameLst>
                                      </p:cBhvr>
                                      <p:tavLst>
                                        <p:tav tm="0">
                                          <p:val>
                                            <p:strVal val="1+#ppt_w/2"/>
                                          </p:val>
                                        </p:tav>
                                        <p:tav tm="100000">
                                          <p:val>
                                            <p:strVal val="#ppt_x"/>
                                          </p:val>
                                        </p:tav>
                                      </p:tavLst>
                                    </p:anim>
                                    <p:anim calcmode="lin" valueType="num">
                                      <p:cBhvr additive="base">
                                        <p:cTn id="20" dur="3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iterate type="wd">
                                    <p:tmPct val="100000"/>
                                  </p:iterate>
                                  <p:childTnLst>
                                    <p:set>
                                      <p:cBhvr>
                                        <p:cTn id="24" dur="1" fill="hold">
                                          <p:stCondLst>
                                            <p:cond delay="0"/>
                                          </p:stCondLst>
                                        </p:cTn>
                                        <p:tgtEl>
                                          <p:spTgt spid="35844">
                                            <p:txEl>
                                              <p:pRg st="2" end="2"/>
                                            </p:txEl>
                                          </p:spTgt>
                                        </p:tgtEl>
                                        <p:attrNameLst>
                                          <p:attrName>style.visibility</p:attrName>
                                        </p:attrNameLst>
                                      </p:cBhvr>
                                      <p:to>
                                        <p:strVal val="visible"/>
                                      </p:to>
                                    </p:set>
                                    <p:anim calcmode="lin" valueType="num">
                                      <p:cBhvr additive="base">
                                        <p:cTn id="25" dur="300" fill="hold"/>
                                        <p:tgtEl>
                                          <p:spTgt spid="35844">
                                            <p:txEl>
                                              <p:pRg st="2" end="2"/>
                                            </p:txEl>
                                          </p:spTgt>
                                        </p:tgtEl>
                                        <p:attrNameLst>
                                          <p:attrName>ppt_x</p:attrName>
                                        </p:attrNameLst>
                                      </p:cBhvr>
                                      <p:tavLst>
                                        <p:tav tm="0">
                                          <p:val>
                                            <p:strVal val="1+#ppt_w/2"/>
                                          </p:val>
                                        </p:tav>
                                        <p:tav tm="100000">
                                          <p:val>
                                            <p:strVal val="#ppt_x"/>
                                          </p:val>
                                        </p:tav>
                                      </p:tavLst>
                                    </p:anim>
                                    <p:anim calcmode="lin" valueType="num">
                                      <p:cBhvr additive="base">
                                        <p:cTn id="26" dur="300" fill="hold"/>
                                        <p:tgtEl>
                                          <p:spTgt spid="358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iterate type="wd">
                                    <p:tmPct val="100000"/>
                                  </p:iterate>
                                  <p:childTnLst>
                                    <p:set>
                                      <p:cBhvr>
                                        <p:cTn id="30" dur="1" fill="hold">
                                          <p:stCondLst>
                                            <p:cond delay="0"/>
                                          </p:stCondLst>
                                        </p:cTn>
                                        <p:tgtEl>
                                          <p:spTgt spid="35844">
                                            <p:txEl>
                                              <p:pRg st="3" end="3"/>
                                            </p:txEl>
                                          </p:spTgt>
                                        </p:tgtEl>
                                        <p:attrNameLst>
                                          <p:attrName>style.visibility</p:attrName>
                                        </p:attrNameLst>
                                      </p:cBhvr>
                                      <p:to>
                                        <p:strVal val="visible"/>
                                      </p:to>
                                    </p:set>
                                    <p:anim calcmode="lin" valueType="num">
                                      <p:cBhvr additive="base">
                                        <p:cTn id="31" dur="300" fill="hold"/>
                                        <p:tgtEl>
                                          <p:spTgt spid="35844">
                                            <p:txEl>
                                              <p:pRg st="3" end="3"/>
                                            </p:txEl>
                                          </p:spTgt>
                                        </p:tgtEl>
                                        <p:attrNameLst>
                                          <p:attrName>ppt_x</p:attrName>
                                        </p:attrNameLst>
                                      </p:cBhvr>
                                      <p:tavLst>
                                        <p:tav tm="0">
                                          <p:val>
                                            <p:strVal val="1+#ppt_w/2"/>
                                          </p:val>
                                        </p:tav>
                                        <p:tav tm="100000">
                                          <p:val>
                                            <p:strVal val="#ppt_x"/>
                                          </p:val>
                                        </p:tav>
                                      </p:tavLst>
                                    </p:anim>
                                    <p:anim calcmode="lin" valueType="num">
                                      <p:cBhvr additive="base">
                                        <p:cTn id="32" dur="300" fill="hold"/>
                                        <p:tgtEl>
                                          <p:spTgt spid="358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nodePh="1">
                                  <p:stCondLst>
                                    <p:cond delay="0"/>
                                  </p:stCondLst>
                                  <p:endCondLst>
                                    <p:cond evt="begin" delay="0">
                                      <p:tn val="35"/>
                                    </p:cond>
                                  </p:endCondLst>
                                  <p:iterate type="wd">
                                    <p:tmPct val="100000"/>
                                  </p:iterate>
                                  <p:childTnLst>
                                    <p:set>
                                      <p:cBhvr>
                                        <p:cTn id="36" dur="1" fill="hold">
                                          <p:stCondLst>
                                            <p:cond delay="0"/>
                                          </p:stCondLst>
                                        </p:cTn>
                                        <p:tgtEl>
                                          <p:spTgt spid="35843">
                                            <p:txEl>
                                              <p:pRg st="0" end="0"/>
                                            </p:txEl>
                                          </p:spTgt>
                                        </p:tgtEl>
                                        <p:attrNameLst>
                                          <p:attrName>style.visibility</p:attrName>
                                        </p:attrNameLst>
                                      </p:cBhvr>
                                      <p:to>
                                        <p:strVal val="visible"/>
                                      </p:to>
                                    </p:set>
                                    <p:anim calcmode="lin" valueType="num">
                                      <p:cBhvr additive="base">
                                        <p:cTn id="37" dur="3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38" dur="3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build="p" autoUpdateAnimBg="0"/>
      <p:bldP spid="3584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he-IL"/>
              <a:t>האם גיל הוא הבדל רלוונטי?</a:t>
            </a:r>
            <a:endParaRPr lang="en-US"/>
          </a:p>
        </p:txBody>
      </p:sp>
      <p:pic>
        <p:nvPicPr>
          <p:cNvPr id="54275" name="Picture 3" descr="scal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71775" y="2349500"/>
            <a:ext cx="4105275" cy="352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Picture 4" descr="breast cancer patien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771775" y="2133600"/>
            <a:ext cx="157797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5" descr="young patien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92725" y="3429000"/>
            <a:ext cx="2143125" cy="1428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942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he-IL" dirty="0" smtClean="0"/>
              <a:t>חוק זכויות החולה, התשנ"ו-1996</a:t>
            </a:r>
            <a:endParaRPr lang="en-US" dirty="0" smtClean="0"/>
          </a:p>
        </p:txBody>
      </p:sp>
      <p:sp>
        <p:nvSpPr>
          <p:cNvPr id="9219" name="Rectangle 3"/>
          <p:cNvSpPr>
            <a:spLocks noGrp="1" noChangeArrowheads="1"/>
          </p:cNvSpPr>
          <p:nvPr>
            <p:ph type="body" idx="1"/>
          </p:nvPr>
        </p:nvSpPr>
        <p:spPr/>
        <p:txBody>
          <a:bodyPr>
            <a:normAutofit/>
          </a:bodyPr>
          <a:lstStyle/>
          <a:p>
            <a:r>
              <a:rPr lang="he-IL" sz="2800" b="1" dirty="0"/>
              <a:t>איסור </a:t>
            </a:r>
            <a:r>
              <a:rPr lang="he-IL" sz="2800" b="1" dirty="0" smtClean="0"/>
              <a:t>הפליה</a:t>
            </a:r>
          </a:p>
          <a:p>
            <a:r>
              <a:rPr lang="he-IL" sz="2800" b="1" dirty="0"/>
              <a:t>(תיקון מס' 2) תשס"ה-2004 </a:t>
            </a:r>
            <a:endParaRPr lang="he-IL" sz="2800" b="1" dirty="0" smtClean="0"/>
          </a:p>
          <a:p>
            <a:r>
              <a:rPr lang="he-IL" sz="2800" dirty="0" smtClean="0"/>
              <a:t>4. א.   מטפל או מוסד רפואי לא יפלו בין מטופל למטופל מטעמי דת, גזע, מין, לאום, ארץ מוצא, </a:t>
            </a:r>
            <a:r>
              <a:rPr lang="he-IL" sz="2800" dirty="0" err="1" smtClean="0"/>
              <a:t>נטיה</a:t>
            </a:r>
            <a:r>
              <a:rPr lang="he-IL" sz="2800" dirty="0" smtClean="0"/>
              <a:t> מינית או מטעם אחר כיוצא באלה. </a:t>
            </a:r>
          </a:p>
          <a:p>
            <a:r>
              <a:rPr lang="he-IL" sz="2800" b="1" dirty="0"/>
              <a:t>(תיקון מס' 4) תש"ע-2010</a:t>
            </a:r>
            <a:endParaRPr lang="en-US" sz="2800" dirty="0"/>
          </a:p>
          <a:p>
            <a:r>
              <a:rPr lang="he-IL" sz="2800" dirty="0" smtClean="0"/>
              <a:t>ב.   מטפל או מוסד רפואי לא יפלו בין מטופל למטופל מטעמי גיל, ואולם אין רואים הפליה לפי סעיף זה כאשר ההבחנה נדרשת משיקולים רפואיים. </a:t>
            </a:r>
          </a:p>
        </p:txBody>
      </p:sp>
    </p:spTree>
    <p:extLst>
      <p:ext uri="{BB962C8B-B14F-4D97-AF65-F5344CB8AC3E}">
        <p14:creationId xmlns:p14="http://schemas.microsoft.com/office/powerpoint/2010/main" val="24008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CC6600"/>
          </a:solidFill>
        </p:spPr>
        <p:txBody>
          <a:bodyPr/>
          <a:lstStyle/>
          <a:p>
            <a:r>
              <a:rPr lang="he-IL" b="1" smtClean="0"/>
              <a:t>עונשין</a:t>
            </a:r>
          </a:p>
        </p:txBody>
      </p:sp>
      <p:sp>
        <p:nvSpPr>
          <p:cNvPr id="10243" name="Content Placeholder 2"/>
          <p:cNvSpPr>
            <a:spLocks noGrp="1"/>
          </p:cNvSpPr>
          <p:nvPr>
            <p:ph idx="1"/>
          </p:nvPr>
        </p:nvSpPr>
        <p:spPr/>
        <p:txBody>
          <a:bodyPr>
            <a:normAutofit fontScale="92500" lnSpcReduction="10000"/>
          </a:bodyPr>
          <a:lstStyle/>
          <a:p>
            <a:pPr>
              <a:lnSpc>
                <a:spcPct val="90000"/>
              </a:lnSpc>
            </a:pPr>
            <a:r>
              <a:rPr lang="he-IL" b="1" dirty="0"/>
              <a:t>(תיקון מס' 2) תשס"ה-2004</a:t>
            </a:r>
            <a:endParaRPr lang="he-IL" dirty="0" smtClean="0"/>
          </a:p>
          <a:p>
            <a:pPr eaLnBrk="1" hangingPunct="1">
              <a:lnSpc>
                <a:spcPct val="90000"/>
              </a:lnSpc>
            </a:pPr>
            <a:r>
              <a:rPr lang="he-IL" dirty="0" smtClean="0"/>
              <a:t>28. א.   מטפל או מוסד רפואי המפלה בין מטופלים מטעמי דת, גזע, מין, לאום, ארץ מוצא או </a:t>
            </a:r>
            <a:r>
              <a:rPr lang="he-IL" dirty="0" err="1" smtClean="0"/>
              <a:t>נטיה</a:t>
            </a:r>
            <a:r>
              <a:rPr lang="he-IL" dirty="0" smtClean="0"/>
              <a:t> מינית, דינם - קנס כאמור </a:t>
            </a:r>
            <a:r>
              <a:rPr lang="he-IL" dirty="0" smtClean="0">
                <a:hlinkClick r:id="rId3"/>
              </a:rPr>
              <a:t>בסעיף 61(א)(3) לחוק העונשין</a:t>
            </a:r>
            <a:r>
              <a:rPr lang="he-IL" dirty="0" smtClean="0"/>
              <a:t>, התשל"ז-1977. </a:t>
            </a:r>
          </a:p>
          <a:p>
            <a:pPr>
              <a:lnSpc>
                <a:spcPct val="90000"/>
              </a:lnSpc>
            </a:pPr>
            <a:r>
              <a:rPr lang="he-IL" b="1" dirty="0"/>
              <a:t>עוולה אזרחית (תיקון מס' 1) תשס"א-2000 (תיקון מס' 4) תש"ע-2010</a:t>
            </a:r>
            <a:endParaRPr lang="en-US" dirty="0"/>
          </a:p>
          <a:p>
            <a:pPr eaLnBrk="1" hangingPunct="1">
              <a:lnSpc>
                <a:spcPct val="90000"/>
              </a:lnSpc>
            </a:pPr>
            <a:r>
              <a:rPr lang="he-IL" dirty="0" smtClean="0"/>
              <a:t>28א. הפרת הוראות </a:t>
            </a:r>
            <a:r>
              <a:rPr lang="he-IL" dirty="0" smtClean="0">
                <a:hlinkClick r:id="rId4" action="ppaction://hlinksldjump"/>
              </a:rPr>
              <a:t>סעיף 4</a:t>
            </a:r>
            <a:r>
              <a:rPr lang="he-IL" dirty="0" smtClean="0"/>
              <a:t> לחוק זה, יראו אותה גם כעוולה לפי חוק איסור הפליה במוצרים, בשירותים ובכניסה למקומות בידור ולמקומות ציבוריים, התשס"א-2000.</a:t>
            </a:r>
            <a:endParaRPr lang="en-US" dirty="0" smtClean="0"/>
          </a:p>
          <a:p>
            <a:endParaRPr lang="he-IL" dirty="0" smtClean="0"/>
          </a:p>
        </p:txBody>
      </p:sp>
    </p:spTree>
    <p:extLst>
      <p:ext uri="{BB962C8B-B14F-4D97-AF65-F5344CB8AC3E}">
        <p14:creationId xmlns:p14="http://schemas.microsoft.com/office/powerpoint/2010/main" val="89448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Autofit/>
          </a:bodyPr>
          <a:lstStyle/>
          <a:p>
            <a:r>
              <a:rPr lang="he-IL" sz="3600" b="1" dirty="0"/>
              <a:t>הוועדה הציבורית </a:t>
            </a:r>
            <a:r>
              <a:rPr lang="he-IL" sz="3600" b="1" dirty="0" smtClean="0"/>
              <a:t>לבחינת סוגיית </a:t>
            </a:r>
            <a:r>
              <a:rPr lang="he-IL" sz="3600" b="1" dirty="0"/>
              <a:t>הגיל </a:t>
            </a:r>
            <a:r>
              <a:rPr lang="he-IL" sz="3600" b="1" dirty="0" smtClean="0"/>
              <a:t>כקריטריון לרישום </a:t>
            </a:r>
            <a:r>
              <a:rPr lang="he-IL" sz="3600" b="1" dirty="0"/>
              <a:t>להשתלת </a:t>
            </a:r>
            <a:r>
              <a:rPr lang="he-IL" sz="3600" b="1" dirty="0" smtClean="0"/>
              <a:t>איברים מתורמים נפטרים </a:t>
            </a:r>
            <a:r>
              <a:rPr lang="he-IL" sz="2400" b="1" dirty="0" smtClean="0"/>
              <a:t>(2014)</a:t>
            </a:r>
            <a:endParaRPr lang="he-IL" sz="2400" dirty="0"/>
          </a:p>
        </p:txBody>
      </p:sp>
      <p:sp>
        <p:nvSpPr>
          <p:cNvPr id="4" name="Footer Placeholder 3"/>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99503"/>
            <a:ext cx="8229600" cy="412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45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35842" name="Rectangle 2"/>
          <p:cNvSpPr>
            <a:spLocks noGrp="1" noChangeArrowheads="1"/>
          </p:cNvSpPr>
          <p:nvPr>
            <p:ph type="title"/>
          </p:nvPr>
        </p:nvSpPr>
        <p:spPr>
          <a:solidFill>
            <a:schemeClr val="accent4">
              <a:lumMod val="40000"/>
              <a:lumOff val="60000"/>
            </a:schemeClr>
          </a:solidFill>
        </p:spPr>
        <p:txBody>
          <a:bodyPr/>
          <a:lstStyle/>
          <a:p>
            <a:r>
              <a:rPr lang="he-IL" dirty="0"/>
              <a:t>הבדלים רלוונטיים (?) להחלטות במיקרו</a:t>
            </a:r>
            <a:endParaRPr lang="en-US" dirty="0"/>
          </a:p>
        </p:txBody>
      </p:sp>
      <p:sp>
        <p:nvSpPr>
          <p:cNvPr id="35843" name="Rectangle 3"/>
          <p:cNvSpPr>
            <a:spLocks noGrp="1" noChangeArrowheads="1"/>
          </p:cNvSpPr>
          <p:nvPr>
            <p:ph type="body" sz="half" idx="1"/>
          </p:nvPr>
        </p:nvSpPr>
        <p:spPr>
          <a:xfrm>
            <a:off x="457200" y="1600200"/>
            <a:ext cx="4033838" cy="4525963"/>
          </a:xfrm>
        </p:spPr>
        <p:txBody>
          <a:bodyPr/>
          <a:lstStyle/>
          <a:p>
            <a:r>
              <a:rPr lang="he-IL" dirty="0"/>
              <a:t>תלויים</a:t>
            </a:r>
            <a:r>
              <a:rPr lang="en-US" dirty="0"/>
              <a:t> </a:t>
            </a:r>
          </a:p>
          <a:p>
            <a:r>
              <a:rPr lang="he-IL" dirty="0"/>
              <a:t>העדר תחליף</a:t>
            </a:r>
            <a:endParaRPr lang="en-US" dirty="0"/>
          </a:p>
          <a:p>
            <a:r>
              <a:rPr lang="he-IL" dirty="0"/>
              <a:t>גמול</a:t>
            </a:r>
            <a:endParaRPr lang="en-US" dirty="0"/>
          </a:p>
          <a:p>
            <a:r>
              <a:rPr lang="he-IL" dirty="0"/>
              <a:t>היכולת לשלם עבור הטיפול</a:t>
            </a:r>
            <a:endParaRPr lang="en-US" dirty="0"/>
          </a:p>
          <a:p>
            <a:r>
              <a:rPr lang="he-IL" dirty="0">
                <a:solidFill>
                  <a:srgbClr val="FF0000"/>
                </a:solidFill>
              </a:rPr>
              <a:t>גורל</a:t>
            </a:r>
            <a:endParaRPr lang="en-US" dirty="0">
              <a:solidFill>
                <a:srgbClr val="FF0000"/>
              </a:solidFill>
            </a:endParaRPr>
          </a:p>
          <a:p>
            <a:r>
              <a:rPr lang="he-IL" dirty="0">
                <a:solidFill>
                  <a:srgbClr val="FF0000"/>
                </a:solidFill>
              </a:rPr>
              <a:t>תור</a:t>
            </a:r>
            <a:endParaRPr lang="en-US" dirty="0">
              <a:solidFill>
                <a:srgbClr val="FF0000"/>
              </a:solidFill>
            </a:endParaRPr>
          </a:p>
        </p:txBody>
      </p:sp>
      <p:sp>
        <p:nvSpPr>
          <p:cNvPr id="35844" name="Rectangle 4"/>
          <p:cNvSpPr>
            <a:spLocks noGrp="1" noChangeArrowheads="1"/>
          </p:cNvSpPr>
          <p:nvPr>
            <p:ph type="body" sz="half" idx="2"/>
          </p:nvPr>
        </p:nvSpPr>
        <p:spPr>
          <a:xfrm>
            <a:off x="4652963" y="1600200"/>
            <a:ext cx="4033837" cy="4525963"/>
          </a:xfrm>
        </p:spPr>
        <p:txBody>
          <a:bodyPr/>
          <a:lstStyle/>
          <a:p>
            <a:r>
              <a:rPr lang="he-IL" dirty="0">
                <a:solidFill>
                  <a:srgbClr val="FF0000"/>
                </a:solidFill>
              </a:rPr>
              <a:t>הצורך הרפואי</a:t>
            </a:r>
            <a:endParaRPr lang="en-US" dirty="0">
              <a:solidFill>
                <a:srgbClr val="FF0000"/>
              </a:solidFill>
            </a:endParaRPr>
          </a:p>
          <a:p>
            <a:r>
              <a:rPr lang="he-IL" dirty="0">
                <a:solidFill>
                  <a:srgbClr val="FF0000"/>
                </a:solidFill>
              </a:rPr>
              <a:t>רצון החולה</a:t>
            </a:r>
            <a:endParaRPr lang="en-US" dirty="0">
              <a:solidFill>
                <a:srgbClr val="FF0000"/>
              </a:solidFill>
            </a:endParaRPr>
          </a:p>
          <a:p>
            <a:r>
              <a:rPr lang="he-IL" dirty="0">
                <a:solidFill>
                  <a:srgbClr val="FF0000"/>
                </a:solidFill>
              </a:rPr>
              <a:t>סיכויי ההצלחה</a:t>
            </a:r>
            <a:endParaRPr lang="en-US" dirty="0">
              <a:solidFill>
                <a:srgbClr val="FF0000"/>
              </a:solidFill>
            </a:endParaRPr>
          </a:p>
          <a:p>
            <a:r>
              <a:rPr lang="he-IL" dirty="0"/>
              <a:t>גיל</a:t>
            </a:r>
            <a:endParaRPr lang="en-US" dirty="0"/>
          </a:p>
          <a:p>
            <a:r>
              <a:rPr lang="en-US" dirty="0" smtClean="0"/>
              <a:t>QALY’S</a:t>
            </a:r>
          </a:p>
          <a:p>
            <a:r>
              <a:rPr lang="he-IL" dirty="0" smtClean="0"/>
              <a:t>תועלת/ערך </a:t>
            </a:r>
            <a:r>
              <a:rPr lang="he-IL" dirty="0"/>
              <a:t>חברתי</a:t>
            </a:r>
            <a:r>
              <a:rPr lang="en-US" dirty="0"/>
              <a:t> </a:t>
            </a:r>
          </a:p>
        </p:txBody>
      </p:sp>
    </p:spTree>
    <p:extLst>
      <p:ext uri="{BB962C8B-B14F-4D97-AF65-F5344CB8AC3E}">
        <p14:creationId xmlns:p14="http://schemas.microsoft.com/office/powerpoint/2010/main" val="1536501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iterate type="wd">
                                    <p:tmPct val="100000"/>
                                  </p:iterate>
                                  <p:childTnLst>
                                    <p:set>
                                      <p:cBhvr>
                                        <p:cTn id="10" dur="1" fill="hold">
                                          <p:stCondLst>
                                            <p:cond delay="0"/>
                                          </p:stCondLst>
                                        </p:cTn>
                                        <p:tgtEl>
                                          <p:spTgt spid="35843">
                                            <p:txEl>
                                              <p:pRg st="0" end="0"/>
                                            </p:txEl>
                                          </p:spTgt>
                                        </p:tgtEl>
                                        <p:attrNameLst>
                                          <p:attrName>style.visibility</p:attrName>
                                        </p:attrNameLst>
                                      </p:cBhvr>
                                      <p:to>
                                        <p:strVal val="visible"/>
                                      </p:to>
                                    </p:set>
                                    <p:anim calcmode="lin" valueType="num">
                                      <p:cBhvr additive="base">
                                        <p:cTn id="11" dur="3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2" dur="3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iterate type="wd">
                                    <p:tmPct val="100000"/>
                                  </p:iterate>
                                  <p:childTnLst>
                                    <p:set>
                                      <p:cBhvr>
                                        <p:cTn id="16" dur="1" fill="hold">
                                          <p:stCondLst>
                                            <p:cond delay="0"/>
                                          </p:stCondLst>
                                        </p:cTn>
                                        <p:tgtEl>
                                          <p:spTgt spid="35843">
                                            <p:txEl>
                                              <p:pRg st="1" end="1"/>
                                            </p:txEl>
                                          </p:spTgt>
                                        </p:tgtEl>
                                        <p:attrNameLst>
                                          <p:attrName>style.visibility</p:attrName>
                                        </p:attrNameLst>
                                      </p:cBhvr>
                                      <p:to>
                                        <p:strVal val="visible"/>
                                      </p:to>
                                    </p:set>
                                    <p:anim calcmode="lin" valueType="num">
                                      <p:cBhvr additive="base">
                                        <p:cTn id="17" dur="3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18" dur="3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iterate type="wd">
                                    <p:tmPct val="100000"/>
                                  </p:iterate>
                                  <p:childTnLst>
                                    <p:set>
                                      <p:cBhvr>
                                        <p:cTn id="22" dur="1" fill="hold">
                                          <p:stCondLst>
                                            <p:cond delay="0"/>
                                          </p:stCondLst>
                                        </p:cTn>
                                        <p:tgtEl>
                                          <p:spTgt spid="35843">
                                            <p:txEl>
                                              <p:pRg st="2" end="2"/>
                                            </p:txEl>
                                          </p:spTgt>
                                        </p:tgtEl>
                                        <p:attrNameLst>
                                          <p:attrName>style.visibility</p:attrName>
                                        </p:attrNameLst>
                                      </p:cBhvr>
                                      <p:to>
                                        <p:strVal val="visible"/>
                                      </p:to>
                                    </p:set>
                                    <p:anim calcmode="lin" valueType="num">
                                      <p:cBhvr additive="base">
                                        <p:cTn id="23" dur="300" fill="hold"/>
                                        <p:tgtEl>
                                          <p:spTgt spid="35843">
                                            <p:txEl>
                                              <p:pRg st="2" end="2"/>
                                            </p:txEl>
                                          </p:spTgt>
                                        </p:tgtEl>
                                        <p:attrNameLst>
                                          <p:attrName>ppt_x</p:attrName>
                                        </p:attrNameLst>
                                      </p:cBhvr>
                                      <p:tavLst>
                                        <p:tav tm="0">
                                          <p:val>
                                            <p:strVal val="1+#ppt_w/2"/>
                                          </p:val>
                                        </p:tav>
                                        <p:tav tm="100000">
                                          <p:val>
                                            <p:strVal val="#ppt_x"/>
                                          </p:val>
                                        </p:tav>
                                      </p:tavLst>
                                    </p:anim>
                                    <p:anim calcmode="lin" valueType="num">
                                      <p:cBhvr additive="base">
                                        <p:cTn id="24" dur="3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wd">
                                    <p:tmPct val="100000"/>
                                  </p:iterate>
                                  <p:childTnLst>
                                    <p:set>
                                      <p:cBhvr>
                                        <p:cTn id="28" dur="1" fill="hold">
                                          <p:stCondLst>
                                            <p:cond delay="0"/>
                                          </p:stCondLst>
                                        </p:cTn>
                                        <p:tgtEl>
                                          <p:spTgt spid="35843">
                                            <p:txEl>
                                              <p:pRg st="3" end="3"/>
                                            </p:txEl>
                                          </p:spTgt>
                                        </p:tgtEl>
                                        <p:attrNameLst>
                                          <p:attrName>style.visibility</p:attrName>
                                        </p:attrNameLst>
                                      </p:cBhvr>
                                      <p:to>
                                        <p:strVal val="visible"/>
                                      </p:to>
                                    </p:set>
                                    <p:anim calcmode="lin" valueType="num">
                                      <p:cBhvr additive="base">
                                        <p:cTn id="29" dur="300" fill="hold"/>
                                        <p:tgtEl>
                                          <p:spTgt spid="35843">
                                            <p:txEl>
                                              <p:pRg st="3" end="3"/>
                                            </p:txEl>
                                          </p:spTgt>
                                        </p:tgtEl>
                                        <p:attrNameLst>
                                          <p:attrName>ppt_x</p:attrName>
                                        </p:attrNameLst>
                                      </p:cBhvr>
                                      <p:tavLst>
                                        <p:tav tm="0">
                                          <p:val>
                                            <p:strVal val="1+#ppt_w/2"/>
                                          </p:val>
                                        </p:tav>
                                        <p:tav tm="100000">
                                          <p:val>
                                            <p:strVal val="#ppt_x"/>
                                          </p:val>
                                        </p:tav>
                                      </p:tavLst>
                                    </p:anim>
                                    <p:anim calcmode="lin" valueType="num">
                                      <p:cBhvr additive="base">
                                        <p:cTn id="30" dur="3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type="wd">
                                    <p:tmPct val="100000"/>
                                  </p:iterate>
                                  <p:childTnLst>
                                    <p:set>
                                      <p:cBhvr>
                                        <p:cTn id="34" dur="1" fill="hold">
                                          <p:stCondLst>
                                            <p:cond delay="0"/>
                                          </p:stCondLst>
                                        </p:cTn>
                                        <p:tgtEl>
                                          <p:spTgt spid="35843">
                                            <p:txEl>
                                              <p:pRg st="4" end="4"/>
                                            </p:txEl>
                                          </p:spTgt>
                                        </p:tgtEl>
                                        <p:attrNameLst>
                                          <p:attrName>style.visibility</p:attrName>
                                        </p:attrNameLst>
                                      </p:cBhvr>
                                      <p:to>
                                        <p:strVal val="visible"/>
                                      </p:to>
                                    </p:set>
                                    <p:anim calcmode="lin" valueType="num">
                                      <p:cBhvr additive="base">
                                        <p:cTn id="35" dur="300" fill="hold"/>
                                        <p:tgtEl>
                                          <p:spTgt spid="35843">
                                            <p:txEl>
                                              <p:pRg st="4" end="4"/>
                                            </p:txEl>
                                          </p:spTgt>
                                        </p:tgtEl>
                                        <p:attrNameLst>
                                          <p:attrName>ppt_x</p:attrName>
                                        </p:attrNameLst>
                                      </p:cBhvr>
                                      <p:tavLst>
                                        <p:tav tm="0">
                                          <p:val>
                                            <p:strVal val="1+#ppt_w/2"/>
                                          </p:val>
                                        </p:tav>
                                        <p:tav tm="100000">
                                          <p:val>
                                            <p:strVal val="#ppt_x"/>
                                          </p:val>
                                        </p:tav>
                                      </p:tavLst>
                                    </p:anim>
                                    <p:anim calcmode="lin" valueType="num">
                                      <p:cBhvr additive="base">
                                        <p:cTn id="36" dur="3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iterate type="wd">
                                    <p:tmPct val="100000"/>
                                  </p:iterate>
                                  <p:childTnLst>
                                    <p:set>
                                      <p:cBhvr>
                                        <p:cTn id="40" dur="1" fill="hold">
                                          <p:stCondLst>
                                            <p:cond delay="0"/>
                                          </p:stCondLst>
                                        </p:cTn>
                                        <p:tgtEl>
                                          <p:spTgt spid="35843">
                                            <p:txEl>
                                              <p:pRg st="5" end="5"/>
                                            </p:txEl>
                                          </p:spTgt>
                                        </p:tgtEl>
                                        <p:attrNameLst>
                                          <p:attrName>style.visibility</p:attrName>
                                        </p:attrNameLst>
                                      </p:cBhvr>
                                      <p:to>
                                        <p:strVal val="visible"/>
                                      </p:to>
                                    </p:set>
                                    <p:anim calcmode="lin" valueType="num">
                                      <p:cBhvr additive="base">
                                        <p:cTn id="41" dur="300" fill="hold"/>
                                        <p:tgtEl>
                                          <p:spTgt spid="35843">
                                            <p:txEl>
                                              <p:pRg st="5" end="5"/>
                                            </p:txEl>
                                          </p:spTgt>
                                        </p:tgtEl>
                                        <p:attrNameLst>
                                          <p:attrName>ppt_x</p:attrName>
                                        </p:attrNameLst>
                                      </p:cBhvr>
                                      <p:tavLst>
                                        <p:tav tm="0">
                                          <p:val>
                                            <p:strVal val="1+#ppt_w/2"/>
                                          </p:val>
                                        </p:tav>
                                        <p:tav tm="100000">
                                          <p:val>
                                            <p:strVal val="#ppt_x"/>
                                          </p:val>
                                        </p:tav>
                                      </p:tavLst>
                                    </p:anim>
                                    <p:anim calcmode="lin" valueType="num">
                                      <p:cBhvr additive="base">
                                        <p:cTn id="42" dur="3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עו"ד עפרה גולן, כל הזכויות שמורות (C)</a:t>
            </a:r>
          </a:p>
        </p:txBody>
      </p:sp>
      <p:sp>
        <p:nvSpPr>
          <p:cNvPr id="40962" name="Rectangle 2"/>
          <p:cNvSpPr>
            <a:spLocks noGrp="1" noChangeArrowheads="1"/>
          </p:cNvSpPr>
          <p:nvPr>
            <p:ph type="title"/>
          </p:nvPr>
        </p:nvSpPr>
        <p:spPr>
          <a:solidFill>
            <a:srgbClr val="F8A6EA"/>
          </a:solidFill>
        </p:spPr>
        <p:txBody>
          <a:bodyPr/>
          <a:lstStyle/>
          <a:p>
            <a:r>
              <a:rPr lang="he-IL" sz="4800"/>
              <a:t>משאבים מוגבלים</a:t>
            </a:r>
            <a:endParaRPr lang="en-US"/>
          </a:p>
        </p:txBody>
      </p:sp>
      <p:sp>
        <p:nvSpPr>
          <p:cNvPr id="40963" name="Rectangle 3"/>
          <p:cNvSpPr>
            <a:spLocks noGrp="1" noChangeArrowheads="1"/>
          </p:cNvSpPr>
          <p:nvPr>
            <p:ph type="body" sz="half" idx="1"/>
          </p:nvPr>
        </p:nvSpPr>
        <p:spPr>
          <a:xfrm>
            <a:off x="457200" y="1600200"/>
            <a:ext cx="4033838" cy="4525963"/>
          </a:xfrm>
        </p:spPr>
        <p:txBody>
          <a:bodyPr/>
          <a:lstStyle/>
          <a:p>
            <a:r>
              <a:rPr lang="he-IL" sz="4400"/>
              <a:t>מצב בו הביקוש עולה על ההיצע</a:t>
            </a:r>
            <a:endParaRPr lang="en-US" sz="2800"/>
          </a:p>
        </p:txBody>
      </p:sp>
      <p:graphicFrame>
        <p:nvGraphicFramePr>
          <p:cNvPr id="40964" name="Object 4"/>
          <p:cNvGraphicFramePr>
            <a:graphicFrameLocks noGrp="1" noChangeAspect="1"/>
          </p:cNvGraphicFramePr>
          <p:nvPr>
            <p:ph type="clipArt" sz="half" idx="2"/>
          </p:nvPr>
        </p:nvGraphicFramePr>
        <p:xfrm>
          <a:off x="4652963" y="2320925"/>
          <a:ext cx="4033837" cy="3084513"/>
        </p:xfrm>
        <a:graphic>
          <a:graphicData uri="http://schemas.openxmlformats.org/presentationml/2006/ole">
            <mc:AlternateContent xmlns:mc="http://schemas.openxmlformats.org/markup-compatibility/2006">
              <mc:Choice xmlns:v="urn:schemas-microsoft-com:vml" Requires="v">
                <p:oleObj spid="_x0000_s11279" name="Clip" r:id="rId4" imgW="4762440" imgH="3504600" progId="MS_ClipArt_Gallery.2">
                  <p:embed/>
                </p:oleObj>
              </mc:Choice>
              <mc:Fallback>
                <p:oleObj name="Clip" r:id="rId4" imgW="4762440" imgH="35046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2963" y="2320925"/>
                        <a:ext cx="4033837" cy="3084513"/>
                      </a:xfrm>
                      <a:prstGeom prst="rect">
                        <a:avLst/>
                      </a:prstGeom>
                    </p:spPr>
                  </p:pic>
                </p:oleObj>
              </mc:Fallback>
            </mc:AlternateContent>
          </a:graphicData>
        </a:graphic>
      </p:graphicFrame>
    </p:spTree>
    <p:extLst>
      <p:ext uri="{BB962C8B-B14F-4D97-AF65-F5344CB8AC3E}">
        <p14:creationId xmlns:p14="http://schemas.microsoft.com/office/powerpoint/2010/main" val="3160744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lumMod val="20000"/>
              <a:lumOff val="80000"/>
            </a:schemeClr>
          </a:solidFill>
        </p:spPr>
        <p:txBody>
          <a:bodyPr/>
          <a:lstStyle/>
          <a:p>
            <a:r>
              <a:rPr lang="he-IL" dirty="0" smtClean="0"/>
              <a:t>ערכים מנחים</a:t>
            </a:r>
            <a:endParaRPr lang="he-IL" dirty="0"/>
          </a:p>
        </p:txBody>
      </p:sp>
      <p:sp>
        <p:nvSpPr>
          <p:cNvPr id="7" name="Content Placeholder 6"/>
          <p:cNvSpPr>
            <a:spLocks noGrp="1"/>
          </p:cNvSpPr>
          <p:nvPr>
            <p:ph idx="1"/>
          </p:nvPr>
        </p:nvSpPr>
        <p:spPr/>
        <p:txBody>
          <a:bodyPr/>
          <a:lstStyle/>
          <a:p>
            <a:r>
              <a:rPr lang="he-IL" dirty="0" smtClean="0"/>
              <a:t>קידום שוויוניות (שוויון הזדמנויות)</a:t>
            </a:r>
          </a:p>
          <a:p>
            <a:r>
              <a:rPr lang="he-IL" dirty="0" smtClean="0"/>
              <a:t>עזרה לחלשים ביותר </a:t>
            </a:r>
          </a:p>
          <a:p>
            <a:r>
              <a:rPr lang="he-IL" dirty="0" smtClean="0"/>
              <a:t>מקסום התועלת</a:t>
            </a:r>
          </a:p>
          <a:p>
            <a:r>
              <a:rPr lang="he-IL" dirty="0" smtClean="0"/>
              <a:t>קידום ועידוד תועלת חברתית</a:t>
            </a:r>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31324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קידום שוויוניות</a:t>
            </a:r>
            <a:endParaRPr lang="he-IL" dirty="0"/>
          </a:p>
        </p:txBody>
      </p:sp>
      <p:sp>
        <p:nvSpPr>
          <p:cNvPr id="6" name="Content Placeholder 5"/>
          <p:cNvSpPr>
            <a:spLocks noGrp="1"/>
          </p:cNvSpPr>
          <p:nvPr>
            <p:ph sz="half" idx="2"/>
          </p:nvPr>
        </p:nvSpPr>
        <p:spPr/>
        <p:txBody>
          <a:bodyPr>
            <a:normAutofit/>
          </a:bodyPr>
          <a:lstStyle/>
          <a:p>
            <a:r>
              <a:rPr lang="he-IL" b="1" dirty="0" smtClean="0"/>
              <a:t>גורל</a:t>
            </a:r>
          </a:p>
          <a:p>
            <a:r>
              <a:rPr lang="he-IL" dirty="0" smtClean="0"/>
              <a:t>מדגיש את ההתייחסות הערכית השווה לכולם</a:t>
            </a:r>
          </a:p>
          <a:p>
            <a:r>
              <a:rPr lang="he-IL" dirty="0" smtClean="0"/>
              <a:t>מונע שחיתות</a:t>
            </a:r>
          </a:p>
          <a:p>
            <a:r>
              <a:rPr lang="he-IL" dirty="0" smtClean="0"/>
              <a:t>מגן מפני תלונות</a:t>
            </a:r>
          </a:p>
          <a:p>
            <a:r>
              <a:rPr lang="he-IL" dirty="0" smtClean="0"/>
              <a:t>דורש מינימום מידע</a:t>
            </a:r>
          </a:p>
          <a:p>
            <a:r>
              <a:rPr lang="he-IL" u="sng" dirty="0"/>
              <a:t>ביקורת</a:t>
            </a:r>
            <a:endParaRPr lang="he-IL" dirty="0"/>
          </a:p>
          <a:p>
            <a:r>
              <a:rPr lang="he-IL" dirty="0" smtClean="0"/>
              <a:t>לא מביא בחשבון שיקולים רלוונטיים אחרים</a:t>
            </a:r>
            <a:endParaRPr lang="he-IL" dirty="0"/>
          </a:p>
        </p:txBody>
      </p:sp>
      <p:sp>
        <p:nvSpPr>
          <p:cNvPr id="4" name="Footer Placeholder 3"/>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1720151"/>
            <a:ext cx="3384376" cy="4179192"/>
          </a:xfrm>
        </p:spPr>
      </p:pic>
    </p:spTree>
    <p:extLst>
      <p:ext uri="{BB962C8B-B14F-4D97-AF65-F5344CB8AC3E}">
        <p14:creationId xmlns:p14="http://schemas.microsoft.com/office/powerpoint/2010/main" val="394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קידום שוויוניות</a:t>
            </a:r>
            <a:endParaRPr lang="he-IL"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6622" y="1600200"/>
            <a:ext cx="3759756" cy="4525963"/>
          </a:xfrm>
        </p:spPr>
      </p:pic>
      <p:sp>
        <p:nvSpPr>
          <p:cNvPr id="4" name="Content Placeholder 3"/>
          <p:cNvSpPr>
            <a:spLocks noGrp="1"/>
          </p:cNvSpPr>
          <p:nvPr>
            <p:ph sz="half" idx="2"/>
          </p:nvPr>
        </p:nvSpPr>
        <p:spPr/>
        <p:txBody>
          <a:bodyPr>
            <a:normAutofit fontScale="92500" lnSpcReduction="20000"/>
          </a:bodyPr>
          <a:lstStyle/>
          <a:p>
            <a:r>
              <a:rPr lang="he-IL" b="1" dirty="0" smtClean="0"/>
              <a:t>תור </a:t>
            </a:r>
          </a:p>
          <a:p>
            <a:r>
              <a:rPr lang="he-IL" dirty="0" smtClean="0"/>
              <a:t>גורל "טבעי"</a:t>
            </a:r>
          </a:p>
          <a:p>
            <a:r>
              <a:rPr lang="he-IL" dirty="0" smtClean="0"/>
              <a:t>שומר על מערכת יחסי רופא-מטופל</a:t>
            </a:r>
          </a:p>
          <a:p>
            <a:r>
              <a:rPr lang="he-IL" dirty="0" smtClean="0"/>
              <a:t>דורש מינימום מידע</a:t>
            </a:r>
          </a:p>
          <a:p>
            <a:pPr marL="0" indent="0">
              <a:buNone/>
            </a:pPr>
            <a:endParaRPr lang="he-IL" dirty="0" smtClean="0"/>
          </a:p>
          <a:p>
            <a:r>
              <a:rPr lang="he-IL" u="sng" dirty="0" smtClean="0"/>
              <a:t>ביקורת</a:t>
            </a:r>
            <a:endParaRPr lang="he-IL" dirty="0"/>
          </a:p>
          <a:p>
            <a:r>
              <a:rPr lang="he-IL" dirty="0" smtClean="0"/>
              <a:t>לא מונע תמרון המערכת ע"י מקושרים וכד'</a:t>
            </a:r>
          </a:p>
          <a:p>
            <a:r>
              <a:rPr lang="he-IL" dirty="0"/>
              <a:t>לא מביא בחשבון שיקולים רלוונטיים אחרים</a:t>
            </a:r>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37710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he-IL" dirty="0" smtClean="0"/>
              <a:t>עזרה לחלשים ביותר</a:t>
            </a:r>
            <a:endParaRPr lang="he-IL" dirty="0"/>
          </a:p>
        </p:txBody>
      </p:sp>
      <p:sp>
        <p:nvSpPr>
          <p:cNvPr id="3" name="Content Placeholder 2"/>
          <p:cNvSpPr>
            <a:spLocks noGrp="1"/>
          </p:cNvSpPr>
          <p:nvPr>
            <p:ph sz="half" idx="1"/>
          </p:nvPr>
        </p:nvSpPr>
        <p:spPr/>
        <p:txBody>
          <a:bodyPr>
            <a:normAutofit fontScale="92500" lnSpcReduction="10000"/>
          </a:bodyPr>
          <a:lstStyle/>
          <a:p>
            <a:r>
              <a:rPr lang="he-IL" sz="3500" b="1" dirty="0" smtClean="0">
                <a:solidFill>
                  <a:srgbClr val="00B050"/>
                </a:solidFill>
              </a:rPr>
              <a:t>הצעירים ביותר</a:t>
            </a:r>
          </a:p>
          <a:p>
            <a:r>
              <a:rPr lang="he-IL" dirty="0" smtClean="0"/>
              <a:t>חיו הכי פחות </a:t>
            </a:r>
          </a:p>
          <a:p>
            <a:r>
              <a:rPr lang="en-US" dirty="0"/>
              <a:t>“Fair Innings</a:t>
            </a:r>
            <a:r>
              <a:rPr lang="en-US" dirty="0" smtClean="0"/>
              <a:t>”</a:t>
            </a:r>
          </a:p>
          <a:p>
            <a:endParaRPr lang="he-IL" dirty="0" smtClean="0"/>
          </a:p>
          <a:p>
            <a:pPr marL="0" indent="0">
              <a:buNone/>
            </a:pPr>
            <a:endParaRPr lang="en-US" dirty="0"/>
          </a:p>
          <a:p>
            <a:endParaRPr lang="en-US" dirty="0" smtClean="0"/>
          </a:p>
          <a:p>
            <a:r>
              <a:rPr lang="he-IL" u="sng" dirty="0" smtClean="0"/>
              <a:t>ביקורת</a:t>
            </a:r>
          </a:p>
          <a:p>
            <a:r>
              <a:rPr lang="he-IL" dirty="0" smtClean="0"/>
              <a:t>מפלה?</a:t>
            </a:r>
          </a:p>
          <a:p>
            <a:r>
              <a:rPr lang="he-IL" dirty="0" smtClean="0"/>
              <a:t>מעדיף תינוקות על פני מתבגרים</a:t>
            </a:r>
            <a:endParaRPr lang="he-IL" dirty="0"/>
          </a:p>
        </p:txBody>
      </p:sp>
      <p:sp>
        <p:nvSpPr>
          <p:cNvPr id="4" name="Content Placeholder 3"/>
          <p:cNvSpPr>
            <a:spLocks noGrp="1"/>
          </p:cNvSpPr>
          <p:nvPr>
            <p:ph sz="half" idx="2"/>
          </p:nvPr>
        </p:nvSpPr>
        <p:spPr/>
        <p:txBody>
          <a:bodyPr>
            <a:normAutofit fontScale="92500" lnSpcReduction="10000"/>
          </a:bodyPr>
          <a:lstStyle/>
          <a:p>
            <a:r>
              <a:rPr lang="he-IL" sz="3500" b="1" dirty="0" smtClean="0">
                <a:solidFill>
                  <a:srgbClr val="0070C0"/>
                </a:solidFill>
              </a:rPr>
              <a:t>החולים ביותר</a:t>
            </a:r>
          </a:p>
          <a:p>
            <a:r>
              <a:rPr lang="he-IL" dirty="0" smtClean="0"/>
              <a:t>עזרה למי שמצבו הכי קשה ברגע זה – </a:t>
            </a:r>
            <a:r>
              <a:rPr lang="en-US" dirty="0" smtClean="0"/>
              <a:t>“the rule of rescue”</a:t>
            </a:r>
            <a:endParaRPr lang="he-IL" dirty="0" smtClean="0"/>
          </a:p>
          <a:p>
            <a:r>
              <a:rPr lang="he-IL" dirty="0" smtClean="0"/>
              <a:t>התייחסות לפרוגנוזה אם לא יטופל</a:t>
            </a:r>
          </a:p>
          <a:p>
            <a:endParaRPr lang="he-IL" dirty="0"/>
          </a:p>
          <a:p>
            <a:r>
              <a:rPr lang="he-IL" u="sng" dirty="0" smtClean="0"/>
              <a:t>ביקורת</a:t>
            </a:r>
            <a:r>
              <a:rPr lang="he-IL" dirty="0" smtClean="0"/>
              <a:t> </a:t>
            </a:r>
          </a:p>
          <a:p>
            <a:r>
              <a:rPr lang="he-IL" dirty="0" smtClean="0"/>
              <a:t>מתעלם מהפרוגנוזה אם יטופל וכן ממצבו הכללי של החולה לאורך חייו </a:t>
            </a:r>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12901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e-IL" dirty="0" smtClean="0"/>
              <a:t>מקסום התועלת</a:t>
            </a:r>
            <a:endParaRPr lang="he-IL" dirty="0"/>
          </a:p>
        </p:txBody>
      </p:sp>
      <p:sp>
        <p:nvSpPr>
          <p:cNvPr id="3" name="Content Placeholder 2"/>
          <p:cNvSpPr>
            <a:spLocks noGrp="1"/>
          </p:cNvSpPr>
          <p:nvPr>
            <p:ph sz="half" idx="1"/>
          </p:nvPr>
        </p:nvSpPr>
        <p:spPr/>
        <p:txBody>
          <a:bodyPr>
            <a:normAutofit fontScale="92500" lnSpcReduction="20000"/>
          </a:bodyPr>
          <a:lstStyle/>
          <a:p>
            <a:r>
              <a:rPr lang="he-IL" sz="3200" b="1" dirty="0" smtClean="0">
                <a:solidFill>
                  <a:srgbClr val="0070C0"/>
                </a:solidFill>
              </a:rPr>
              <a:t>פרוגנוזה</a:t>
            </a:r>
          </a:p>
          <a:p>
            <a:r>
              <a:rPr lang="he-IL" dirty="0" smtClean="0"/>
              <a:t>הצלה של יותר שנות חיים</a:t>
            </a:r>
          </a:p>
          <a:p>
            <a:endParaRPr lang="he-IL" u="sng" dirty="0" smtClean="0"/>
          </a:p>
          <a:p>
            <a:endParaRPr lang="he-IL" u="sng" dirty="0"/>
          </a:p>
          <a:p>
            <a:endParaRPr lang="he-IL" u="sng" dirty="0" smtClean="0"/>
          </a:p>
          <a:p>
            <a:r>
              <a:rPr lang="he-IL" u="sng" dirty="0" smtClean="0"/>
              <a:t>ביקורת</a:t>
            </a:r>
            <a:endParaRPr lang="he-IL" u="sng" dirty="0"/>
          </a:p>
          <a:p>
            <a:r>
              <a:rPr lang="he-IL" dirty="0" smtClean="0"/>
              <a:t>צריך להתחשב לא רק במספר שנות החיים אלא גם בחלוקתן בחברה</a:t>
            </a:r>
          </a:p>
          <a:p>
            <a:r>
              <a:rPr lang="he-IL" dirty="0" smtClean="0"/>
              <a:t>האם הוגן לתת יותר שנות חיים לאלה שכבר חיו יותר? </a:t>
            </a:r>
            <a:endParaRPr lang="he-IL" dirty="0"/>
          </a:p>
          <a:p>
            <a:endParaRPr lang="he-IL" dirty="0" smtClean="0"/>
          </a:p>
          <a:p>
            <a:endParaRPr lang="he-IL" dirty="0"/>
          </a:p>
          <a:p>
            <a:endParaRPr lang="he-IL" dirty="0" smtClean="0"/>
          </a:p>
          <a:p>
            <a:pPr marL="0" indent="0">
              <a:buNone/>
            </a:pPr>
            <a:endParaRPr lang="he-IL" sz="3000" dirty="0" smtClean="0"/>
          </a:p>
          <a:p>
            <a:pPr marL="0" indent="0">
              <a:buNone/>
            </a:pPr>
            <a:endParaRPr lang="he-IL" sz="3000" dirty="0"/>
          </a:p>
        </p:txBody>
      </p:sp>
      <p:sp>
        <p:nvSpPr>
          <p:cNvPr id="4" name="Content Placeholder 3"/>
          <p:cNvSpPr>
            <a:spLocks noGrp="1"/>
          </p:cNvSpPr>
          <p:nvPr>
            <p:ph sz="half" idx="2"/>
          </p:nvPr>
        </p:nvSpPr>
        <p:spPr/>
        <p:txBody>
          <a:bodyPr>
            <a:normAutofit fontScale="92500" lnSpcReduction="20000"/>
          </a:bodyPr>
          <a:lstStyle/>
          <a:p>
            <a:r>
              <a:rPr lang="he-IL" sz="3200" b="1" dirty="0" smtClean="0">
                <a:solidFill>
                  <a:srgbClr val="00B050"/>
                </a:solidFill>
              </a:rPr>
              <a:t>כמה שיותר חיים</a:t>
            </a:r>
          </a:p>
          <a:p>
            <a:r>
              <a:rPr lang="he-IL" dirty="0" smtClean="0"/>
              <a:t>כל המציל יותר אנשים הרי זה משובח</a:t>
            </a:r>
          </a:p>
          <a:p>
            <a:r>
              <a:rPr lang="he-IL" dirty="0" smtClean="0"/>
              <a:t>לא משווה בין חיים של אנשים שונים</a:t>
            </a:r>
          </a:p>
          <a:p>
            <a:pPr marL="0" indent="0">
              <a:buNone/>
            </a:pPr>
            <a:endParaRPr lang="he-IL" dirty="0" smtClean="0"/>
          </a:p>
          <a:p>
            <a:pPr marL="0" indent="0">
              <a:buNone/>
            </a:pPr>
            <a:endParaRPr lang="he-IL" dirty="0"/>
          </a:p>
          <a:p>
            <a:r>
              <a:rPr lang="he-IL" u="sng" dirty="0" smtClean="0"/>
              <a:t>ביקורת</a:t>
            </a:r>
            <a:endParaRPr lang="he-IL" dirty="0" smtClean="0"/>
          </a:p>
          <a:p>
            <a:r>
              <a:rPr lang="he-IL" dirty="0" smtClean="0"/>
              <a:t>לא כל החיים שווים</a:t>
            </a:r>
          </a:p>
          <a:p>
            <a:r>
              <a:rPr lang="he-IL" dirty="0" smtClean="0"/>
              <a:t>יש כאלה שחיו פחות, ויש שאפשר להאריך את חייהם יותר</a:t>
            </a:r>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39268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e-IL" dirty="0" smtClean="0"/>
              <a:t>תועלת חברתית</a:t>
            </a:r>
            <a:endParaRPr lang="he-IL" dirty="0"/>
          </a:p>
        </p:txBody>
      </p:sp>
      <p:sp>
        <p:nvSpPr>
          <p:cNvPr id="3" name="Content Placeholder 2"/>
          <p:cNvSpPr>
            <a:spLocks noGrp="1"/>
          </p:cNvSpPr>
          <p:nvPr>
            <p:ph sz="half" idx="1"/>
          </p:nvPr>
        </p:nvSpPr>
        <p:spPr/>
        <p:txBody>
          <a:bodyPr>
            <a:normAutofit/>
          </a:bodyPr>
          <a:lstStyle/>
          <a:p>
            <a:r>
              <a:rPr lang="he-IL" dirty="0" smtClean="0"/>
              <a:t>ממציאים ומפתחים בתחום הטכנולוגי? </a:t>
            </a:r>
          </a:p>
          <a:p>
            <a:r>
              <a:rPr lang="he-IL" dirty="0" smtClean="0"/>
              <a:t>בתחום המדע?</a:t>
            </a:r>
          </a:p>
          <a:p>
            <a:r>
              <a:rPr lang="he-IL" dirty="0" smtClean="0"/>
              <a:t>פוליטיקאים ומנהיגים?</a:t>
            </a:r>
          </a:p>
          <a:p>
            <a:r>
              <a:rPr lang="he-IL" dirty="0" smtClean="0"/>
              <a:t>ספורטאים?</a:t>
            </a:r>
          </a:p>
          <a:p>
            <a:r>
              <a:rPr lang="he-IL" dirty="0" smtClean="0"/>
              <a:t>סלבריטאים ובדרנים?</a:t>
            </a:r>
          </a:p>
          <a:p>
            <a:r>
              <a:rPr lang="he-IL" dirty="0" smtClean="0"/>
              <a:t>רופאים?</a:t>
            </a:r>
          </a:p>
          <a:p>
            <a:r>
              <a:rPr lang="en-US" dirty="0"/>
              <a:t>heads of families and </a:t>
            </a:r>
            <a:r>
              <a:rPr lang="en-US" dirty="0" smtClean="0"/>
              <a:t>church going people</a:t>
            </a:r>
            <a:endParaRPr lang="he-IL" dirty="0" smtClean="0"/>
          </a:p>
          <a:p>
            <a:endParaRPr lang="he-IL" dirty="0"/>
          </a:p>
        </p:txBody>
      </p:sp>
      <p:sp>
        <p:nvSpPr>
          <p:cNvPr id="4" name="Content Placeholder 3"/>
          <p:cNvSpPr>
            <a:spLocks noGrp="1"/>
          </p:cNvSpPr>
          <p:nvPr>
            <p:ph sz="half" idx="2"/>
          </p:nvPr>
        </p:nvSpPr>
        <p:spPr/>
        <p:txBody>
          <a:bodyPr>
            <a:normAutofit/>
          </a:bodyPr>
          <a:lstStyle/>
          <a:p>
            <a:r>
              <a:rPr lang="he-IL" dirty="0" smtClean="0"/>
              <a:t>מתן קדימות לאנשים שתורמים לחברה / מקדמים ערכים שחשובים לחברה</a:t>
            </a:r>
          </a:p>
          <a:p>
            <a:pPr marL="0" indent="0">
              <a:buNone/>
            </a:pPr>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40055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e-IL" dirty="0" smtClean="0"/>
              <a:t>תועלת חברתית</a:t>
            </a:r>
            <a:endParaRPr lang="he-IL" dirty="0"/>
          </a:p>
        </p:txBody>
      </p:sp>
      <p:sp>
        <p:nvSpPr>
          <p:cNvPr id="3" name="Content Placeholder 2"/>
          <p:cNvSpPr>
            <a:spLocks noGrp="1"/>
          </p:cNvSpPr>
          <p:nvPr>
            <p:ph sz="half" idx="1"/>
          </p:nvPr>
        </p:nvSpPr>
        <p:spPr/>
        <p:txBody>
          <a:bodyPr>
            <a:normAutofit fontScale="70000" lnSpcReduction="20000"/>
          </a:bodyPr>
          <a:lstStyle/>
          <a:p>
            <a:r>
              <a:rPr lang="he-IL" sz="3200" b="1" dirty="0" smtClean="0"/>
              <a:t>ערך אינסטרומנטלי</a:t>
            </a:r>
          </a:p>
          <a:p>
            <a:r>
              <a:rPr lang="he-IL" sz="3200" dirty="0" smtClean="0"/>
              <a:t>במבט לעתיד: האם יסייע בקידום ערכים בעתיד? </a:t>
            </a:r>
          </a:p>
          <a:p>
            <a:r>
              <a:rPr lang="he-IL" sz="3200" dirty="0" smtClean="0"/>
              <a:t>האם יציל אנשים אחרים?</a:t>
            </a:r>
          </a:p>
          <a:p>
            <a:r>
              <a:rPr lang="he-IL" sz="3200" dirty="0" smtClean="0"/>
              <a:t>במצבי חירום - קידום אנשים שיכולים לעזור לאחרים, לא בגלל שהם עצמם יותר בעלי ערך.</a:t>
            </a:r>
          </a:p>
          <a:p>
            <a:endParaRPr lang="he-IL" sz="3200" dirty="0"/>
          </a:p>
          <a:p>
            <a:r>
              <a:rPr lang="he-IL" sz="3200" u="sng" dirty="0" smtClean="0"/>
              <a:t>ביקורת</a:t>
            </a:r>
          </a:p>
          <a:p>
            <a:r>
              <a:rPr lang="he-IL" sz="3200" dirty="0" smtClean="0"/>
              <a:t>מחלוקת בשאלה מה זו תועלת חברתית</a:t>
            </a:r>
          </a:p>
          <a:p>
            <a:r>
              <a:rPr lang="he-IL" sz="3200" dirty="0" smtClean="0"/>
              <a:t>עלול להצריך חקירות מעמיקות לגבי חייו של האדם כדי להעריך את מידת המועילות שלו</a:t>
            </a:r>
            <a:r>
              <a:rPr lang="en-US" sz="3200" dirty="0" smtClean="0"/>
              <a:t>.</a:t>
            </a:r>
            <a:endParaRPr lang="he-IL" sz="3200" b="1" dirty="0"/>
          </a:p>
        </p:txBody>
      </p:sp>
      <p:sp>
        <p:nvSpPr>
          <p:cNvPr id="4" name="Content Placeholder 3"/>
          <p:cNvSpPr>
            <a:spLocks noGrp="1"/>
          </p:cNvSpPr>
          <p:nvPr>
            <p:ph sz="half" idx="2"/>
          </p:nvPr>
        </p:nvSpPr>
        <p:spPr/>
        <p:txBody>
          <a:bodyPr>
            <a:normAutofit fontScale="70000" lnSpcReduction="20000"/>
          </a:bodyPr>
          <a:lstStyle/>
          <a:p>
            <a:r>
              <a:rPr lang="he-IL" sz="3200" b="1" dirty="0" smtClean="0"/>
              <a:t>גמול</a:t>
            </a:r>
          </a:p>
          <a:p>
            <a:r>
              <a:rPr lang="he-IL" dirty="0" smtClean="0"/>
              <a:t>במבט לאחור: מתגמל אנשים על מעשיהם הטובים</a:t>
            </a:r>
          </a:p>
          <a:p>
            <a:r>
              <a:rPr lang="he-IL" dirty="0" smtClean="0"/>
              <a:t>מעודד קידום של ערכים</a:t>
            </a:r>
          </a:p>
          <a:p>
            <a:r>
              <a:rPr lang="he-IL" dirty="0" smtClean="0"/>
              <a:t>ענישה על הסתכנות</a:t>
            </a:r>
          </a:p>
          <a:p>
            <a:endParaRPr lang="he-IL" u="sng" dirty="0" smtClean="0"/>
          </a:p>
          <a:p>
            <a:r>
              <a:rPr lang="he-IL" u="sng" dirty="0" smtClean="0"/>
              <a:t>ביקורת</a:t>
            </a:r>
          </a:p>
          <a:p>
            <a:r>
              <a:rPr lang="he-IL" dirty="0" smtClean="0"/>
              <a:t>דורש חקירות מעמיקות לגבי פעולות העבר</a:t>
            </a:r>
          </a:p>
          <a:p>
            <a:r>
              <a:rPr lang="he-IL" dirty="0" smtClean="0"/>
              <a:t>דורש שיפוט ערכי לגבי מידת התרומה וההקרבה</a:t>
            </a:r>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42188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10244"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2" y="0"/>
            <a:ext cx="8924346" cy="658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54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10242" name="Rectangle 2"/>
          <p:cNvSpPr>
            <a:spLocks noGrp="1" noChangeArrowheads="1"/>
          </p:cNvSpPr>
          <p:nvPr>
            <p:ph type="title"/>
          </p:nvPr>
        </p:nvSpPr>
        <p:spPr>
          <a:solidFill>
            <a:schemeClr val="accent2">
              <a:lumMod val="40000"/>
              <a:lumOff val="60000"/>
            </a:schemeClr>
          </a:solidFill>
        </p:spPr>
        <p:txBody>
          <a:bodyPr/>
          <a:lstStyle/>
          <a:p>
            <a:r>
              <a:rPr lang="he-IL" dirty="0">
                <a:solidFill>
                  <a:schemeClr val="tx1"/>
                </a:solidFill>
              </a:rPr>
              <a:t>קדימויות בטיפול רפואי</a:t>
            </a:r>
            <a:endParaRPr lang="en-US" dirty="0">
              <a:solidFill>
                <a:schemeClr val="tx1"/>
              </a:solidFill>
            </a:endParaRPr>
          </a:p>
        </p:txBody>
      </p:sp>
      <p:sp>
        <p:nvSpPr>
          <p:cNvPr id="10243" name="Rectangle 3"/>
          <p:cNvSpPr>
            <a:spLocks noGrp="1" noChangeArrowheads="1"/>
          </p:cNvSpPr>
          <p:nvPr>
            <p:ph type="body" idx="1"/>
          </p:nvPr>
        </p:nvSpPr>
        <p:spPr/>
        <p:txBody>
          <a:bodyPr/>
          <a:lstStyle/>
          <a:p>
            <a:r>
              <a:rPr lang="he-IL" dirty="0"/>
              <a:t>העיקרון הבסיסי</a:t>
            </a:r>
            <a:r>
              <a:rPr lang="en-US" dirty="0"/>
              <a:t> “First comes first served”</a:t>
            </a:r>
          </a:p>
          <a:p>
            <a:r>
              <a:rPr lang="he-IL" dirty="0"/>
              <a:t>יש לחרוג מכלל זה כאשר קיים הבדל רלוונטי בין חולים שמחייב יחס בלתי שווה, לכן: מקרי חירום קודמים לכל היתר</a:t>
            </a:r>
            <a:r>
              <a:rPr lang="en-US" dirty="0"/>
              <a:t>;</a:t>
            </a:r>
          </a:p>
          <a:p>
            <a:r>
              <a:rPr lang="he-IL" dirty="0"/>
              <a:t>כשאי אפשר לטפל בכל מקרי החירום, יש לבדוק את מידת הצורך</a:t>
            </a:r>
            <a:r>
              <a:rPr lang="en-US" dirty="0"/>
              <a:t>;</a:t>
            </a:r>
          </a:p>
          <a:p>
            <a:r>
              <a:rPr lang="he-IL" dirty="0"/>
              <a:t>כשמידת הצורך שווה - אין מנוס מלהתייחס לסיכויי ההצלחה</a:t>
            </a:r>
            <a:r>
              <a:rPr lang="en-US" dirty="0">
                <a:solidFill>
                  <a:srgbClr val="FF3300"/>
                </a:solidFill>
              </a:rPr>
              <a:t>;</a:t>
            </a:r>
          </a:p>
        </p:txBody>
      </p:sp>
    </p:spTree>
    <p:extLst>
      <p:ext uri="{BB962C8B-B14F-4D97-AF65-F5344CB8AC3E}">
        <p14:creationId xmlns:p14="http://schemas.microsoft.com/office/powerpoint/2010/main" val="196023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299"/>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0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024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46082" name="Rectangle 2"/>
          <p:cNvSpPr>
            <a:spLocks noGrp="1" noChangeArrowheads="1"/>
          </p:cNvSpPr>
          <p:nvPr>
            <p:ph type="title"/>
          </p:nvPr>
        </p:nvSpPr>
        <p:spPr>
          <a:solidFill>
            <a:schemeClr val="accent2">
              <a:lumMod val="40000"/>
              <a:lumOff val="60000"/>
            </a:schemeClr>
          </a:solidFill>
        </p:spPr>
        <p:txBody>
          <a:bodyPr/>
          <a:lstStyle/>
          <a:p>
            <a:r>
              <a:rPr lang="he-IL"/>
              <a:t>המבחן לשוויון</a:t>
            </a:r>
            <a:endParaRPr lang="en-US"/>
          </a:p>
        </p:txBody>
      </p:sp>
      <p:sp>
        <p:nvSpPr>
          <p:cNvPr id="46083" name="Rectangle 3"/>
          <p:cNvSpPr>
            <a:spLocks noGrp="1" noChangeArrowheads="1"/>
          </p:cNvSpPr>
          <p:nvPr>
            <p:ph type="body" sz="half" idx="2"/>
          </p:nvPr>
        </p:nvSpPr>
        <p:spPr>
          <a:xfrm>
            <a:off x="4652963" y="1600200"/>
            <a:ext cx="4033837" cy="4525963"/>
          </a:xfrm>
        </p:spPr>
        <p:txBody>
          <a:bodyPr/>
          <a:lstStyle/>
          <a:p>
            <a:r>
              <a:rPr lang="he-IL" sz="4400" dirty="0" smtClean="0"/>
              <a:t>"מבחן השר"</a:t>
            </a:r>
            <a:endParaRPr lang="en-US" sz="2800" dirty="0"/>
          </a:p>
          <a:p>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28289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636912"/>
            <a:ext cx="568122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3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עו"ד עפרה גולן, כל הזכויות שמורות (C)</a:t>
            </a:r>
          </a:p>
        </p:txBody>
      </p:sp>
      <p:sp>
        <p:nvSpPr>
          <p:cNvPr id="43010" name="Rectangle 2"/>
          <p:cNvSpPr>
            <a:spLocks noGrp="1" noChangeArrowheads="1"/>
          </p:cNvSpPr>
          <p:nvPr>
            <p:ph type="title"/>
          </p:nvPr>
        </p:nvSpPr>
        <p:spPr/>
        <p:txBody>
          <a:bodyPr/>
          <a:lstStyle/>
          <a:p>
            <a:r>
              <a:rPr lang="he-IL">
                <a:solidFill>
                  <a:schemeClr val="accent2"/>
                </a:solidFill>
              </a:rPr>
              <a:t>דרכים לפתרון הבעיה</a:t>
            </a:r>
            <a:endParaRPr lang="en-US"/>
          </a:p>
        </p:txBody>
      </p:sp>
      <p:sp>
        <p:nvSpPr>
          <p:cNvPr id="43011" name="Rectangle 3"/>
          <p:cNvSpPr>
            <a:spLocks noGrp="1" noChangeArrowheads="1"/>
          </p:cNvSpPr>
          <p:nvPr>
            <p:ph type="body" sz="half" idx="1"/>
          </p:nvPr>
        </p:nvSpPr>
        <p:spPr>
          <a:xfrm>
            <a:off x="457200" y="1600200"/>
            <a:ext cx="4033838" cy="4525963"/>
          </a:xfrm>
        </p:spPr>
        <p:txBody>
          <a:bodyPr/>
          <a:lstStyle/>
          <a:p>
            <a:r>
              <a:rPr lang="he-IL" dirty="0">
                <a:solidFill>
                  <a:schemeClr val="tx2"/>
                </a:solidFill>
              </a:rPr>
              <a:t>הפחתת הביקוש</a:t>
            </a:r>
            <a:r>
              <a:rPr lang="en-US" dirty="0">
                <a:solidFill>
                  <a:schemeClr val="tx2"/>
                </a:solidFill>
              </a:rPr>
              <a:t> -</a:t>
            </a:r>
          </a:p>
          <a:p>
            <a:r>
              <a:rPr lang="he-IL" dirty="0">
                <a:solidFill>
                  <a:schemeClr val="accent2"/>
                </a:solidFill>
              </a:rPr>
              <a:t>ע”י שימוש באלטרנטיבות טיפוליות</a:t>
            </a:r>
            <a:r>
              <a:rPr lang="en-US" dirty="0">
                <a:solidFill>
                  <a:schemeClr val="accent2"/>
                </a:solidFill>
              </a:rPr>
              <a:t>;</a:t>
            </a:r>
          </a:p>
          <a:p>
            <a:r>
              <a:rPr lang="he-IL" dirty="0"/>
              <a:t>ע”י קיצוב לחולים מסוימים </a:t>
            </a:r>
            <a:r>
              <a:rPr lang="he-IL" dirty="0" smtClean="0"/>
              <a:t>בלבד</a:t>
            </a:r>
            <a:r>
              <a:rPr lang="en-US" dirty="0" smtClean="0"/>
              <a:t>;</a:t>
            </a:r>
            <a:endParaRPr lang="en-US" dirty="0"/>
          </a:p>
        </p:txBody>
      </p:sp>
      <p:sp>
        <p:nvSpPr>
          <p:cNvPr id="43012" name="Rectangle 4"/>
          <p:cNvSpPr>
            <a:spLocks noGrp="1" noChangeArrowheads="1"/>
          </p:cNvSpPr>
          <p:nvPr>
            <p:ph type="body" sz="half" idx="2"/>
          </p:nvPr>
        </p:nvSpPr>
        <p:spPr>
          <a:xfrm>
            <a:off x="4652963" y="1600200"/>
            <a:ext cx="4033837" cy="4525963"/>
          </a:xfrm>
        </p:spPr>
        <p:txBody>
          <a:bodyPr/>
          <a:lstStyle/>
          <a:p>
            <a:r>
              <a:rPr lang="he-IL" dirty="0">
                <a:solidFill>
                  <a:schemeClr val="tx2"/>
                </a:solidFill>
              </a:rPr>
              <a:t>הגדלת ההיצע</a:t>
            </a:r>
            <a:r>
              <a:rPr lang="en-US" dirty="0">
                <a:solidFill>
                  <a:schemeClr val="tx2"/>
                </a:solidFill>
              </a:rPr>
              <a:t> -</a:t>
            </a:r>
          </a:p>
          <a:p>
            <a:r>
              <a:rPr lang="he-IL" dirty="0">
                <a:solidFill>
                  <a:schemeClr val="accent2"/>
                </a:solidFill>
              </a:rPr>
              <a:t>ע”י התייעלות בשימוש במשאבים</a:t>
            </a:r>
            <a:r>
              <a:rPr lang="en-US" dirty="0">
                <a:solidFill>
                  <a:schemeClr val="accent2"/>
                </a:solidFill>
              </a:rPr>
              <a:t>;</a:t>
            </a:r>
          </a:p>
          <a:p>
            <a:r>
              <a:rPr lang="he-IL" dirty="0"/>
              <a:t>(הגדלת התקציב ע”י תרומות</a:t>
            </a:r>
            <a:r>
              <a:rPr lang="en-US" dirty="0"/>
              <a:t>;(</a:t>
            </a:r>
          </a:p>
          <a:p>
            <a:r>
              <a:rPr lang="he-IL" dirty="0"/>
              <a:t>הגדלת התקציב ע”י קיצוץ במשאבים מתחרים</a:t>
            </a:r>
            <a:r>
              <a:rPr lang="en-US" dirty="0"/>
              <a:t>;</a:t>
            </a:r>
          </a:p>
          <a:p>
            <a:endParaRPr lang="en-US" dirty="0"/>
          </a:p>
          <a:p>
            <a:endParaRPr lang="en-US" dirty="0"/>
          </a:p>
        </p:txBody>
      </p:sp>
    </p:spTree>
    <p:extLst>
      <p:ext uri="{BB962C8B-B14F-4D97-AF65-F5344CB8AC3E}">
        <p14:creationId xmlns:p14="http://schemas.microsoft.com/office/powerpoint/2010/main" val="3292185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83568" y="5013176"/>
            <a:ext cx="7488832" cy="1708300"/>
          </a:xfrm>
        </p:spPr>
        <p:txBody>
          <a:bodyPr/>
          <a:lstStyle/>
          <a:p>
            <a:r>
              <a:rPr lang="en-US" sz="4800" dirty="0" smtClean="0">
                <a:solidFill>
                  <a:srgbClr val="663300"/>
                </a:solidFill>
              </a:rPr>
              <a:t>=/=</a:t>
            </a:r>
            <a:r>
              <a:rPr lang="en-US" sz="4800" dirty="0" smtClean="0">
                <a:solidFill>
                  <a:schemeClr val="accent2"/>
                </a:solidFill>
              </a:rPr>
              <a:t/>
            </a:r>
            <a:br>
              <a:rPr lang="en-US" sz="4800" dirty="0" smtClean="0">
                <a:solidFill>
                  <a:schemeClr val="accent2"/>
                </a:solidFill>
              </a:rPr>
            </a:br>
            <a:r>
              <a:rPr lang="he-IL" sz="4800" dirty="0" smtClean="0">
                <a:solidFill>
                  <a:schemeClr val="accent2"/>
                </a:solidFill>
              </a:rPr>
              <a:t> </a:t>
            </a:r>
            <a:r>
              <a:rPr lang="en-US" sz="4800" dirty="0" smtClean="0">
                <a:solidFill>
                  <a:schemeClr val="accent2"/>
                </a:solidFill>
              </a:rPr>
              <a:t> </a:t>
            </a:r>
            <a:r>
              <a:rPr lang="en-US" sz="4800" dirty="0" smtClean="0">
                <a:solidFill>
                  <a:srgbClr val="FF0000"/>
                </a:solidFill>
              </a:rPr>
              <a:t>First comes </a:t>
            </a:r>
            <a:r>
              <a:rPr lang="en-US" sz="4800" b="1" dirty="0" smtClean="0">
                <a:solidFill>
                  <a:srgbClr val="FF0000"/>
                </a:solidFill>
              </a:rPr>
              <a:t>better</a:t>
            </a:r>
            <a:r>
              <a:rPr lang="en-US" sz="4800" dirty="0" smtClean="0">
                <a:solidFill>
                  <a:srgbClr val="FF0000"/>
                </a:solidFill>
              </a:rPr>
              <a:t> served</a:t>
            </a:r>
            <a:endParaRPr lang="en-US" sz="4800" dirty="0"/>
          </a:p>
        </p:txBody>
      </p:sp>
      <p:sp>
        <p:nvSpPr>
          <p:cNvPr id="11266" name="Rectangle 2"/>
          <p:cNvSpPr>
            <a:spLocks noGrp="1" noChangeArrowheads="1"/>
          </p:cNvSpPr>
          <p:nvPr>
            <p:ph type="title" idx="4294967295"/>
          </p:nvPr>
        </p:nvSpPr>
        <p:spPr>
          <a:xfrm>
            <a:off x="0" y="476672"/>
            <a:ext cx="8892480" cy="1656184"/>
          </a:xfrm>
        </p:spPr>
        <p:txBody>
          <a:bodyPr>
            <a:normAutofit fontScale="90000"/>
          </a:bodyPr>
          <a:lstStyle/>
          <a:p>
            <a:pPr rtl="0"/>
            <a:r>
              <a:rPr lang="en-US" sz="5400" dirty="0">
                <a:solidFill>
                  <a:schemeClr val="accent2"/>
                </a:solidFill>
              </a:rPr>
              <a:t/>
            </a:r>
            <a:br>
              <a:rPr lang="en-US" sz="5400" dirty="0">
                <a:solidFill>
                  <a:schemeClr val="accent2"/>
                </a:solidFill>
              </a:rPr>
            </a:br>
            <a:r>
              <a:rPr lang="en-US" sz="5400" dirty="0">
                <a:solidFill>
                  <a:schemeClr val="accent2"/>
                </a:solidFill>
              </a:rPr>
              <a:t/>
            </a:r>
            <a:br>
              <a:rPr lang="en-US" sz="5400" dirty="0">
                <a:solidFill>
                  <a:schemeClr val="accent2"/>
                </a:solidFill>
              </a:rPr>
            </a:br>
            <a:r>
              <a:rPr lang="en-US" sz="5400" dirty="0" smtClean="0">
                <a:solidFill>
                  <a:srgbClr val="FF0000"/>
                </a:solidFill>
              </a:rPr>
              <a:t>First comes </a:t>
            </a:r>
            <a:r>
              <a:rPr lang="en-US" sz="5400" b="1" dirty="0" smtClean="0">
                <a:solidFill>
                  <a:srgbClr val="FF0000"/>
                </a:solidFill>
              </a:rPr>
              <a:t>first</a:t>
            </a:r>
            <a:r>
              <a:rPr lang="en-US" sz="5400" dirty="0" smtClean="0">
                <a:solidFill>
                  <a:srgbClr val="FF0000"/>
                </a:solidFill>
              </a:rPr>
              <a:t> served </a:t>
            </a:r>
            <a:br>
              <a:rPr lang="en-US" sz="5400" dirty="0" smtClean="0">
                <a:solidFill>
                  <a:srgbClr val="FF0000"/>
                </a:solidFill>
              </a:rPr>
            </a:br>
            <a:r>
              <a:rPr lang="en-US" sz="5400" dirty="0">
                <a:solidFill>
                  <a:srgbClr val="FF0000"/>
                </a:solidFill>
              </a:rPr>
              <a:t/>
            </a:r>
            <a:br>
              <a:rPr lang="en-US" sz="5400" dirty="0">
                <a:solidFill>
                  <a:srgbClr val="FF0000"/>
                </a:solidFill>
              </a:rPr>
            </a:br>
            <a:r>
              <a:rPr lang="en-US" sz="5400" dirty="0">
                <a:solidFill>
                  <a:schemeClr val="accent2"/>
                </a:solidFill>
              </a:rPr>
              <a:t/>
            </a:r>
            <a:br>
              <a:rPr lang="en-US" sz="5400" dirty="0">
                <a:solidFill>
                  <a:schemeClr val="accent2"/>
                </a:solidFill>
              </a:rPr>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484784"/>
            <a:ext cx="5724128" cy="3973499"/>
          </a:xfrm>
          <a:prstGeom prst="rect">
            <a:avLst/>
          </a:prstGeom>
        </p:spPr>
      </p:pic>
    </p:spTree>
    <p:extLst>
      <p:ext uri="{BB962C8B-B14F-4D97-AF65-F5344CB8AC3E}">
        <p14:creationId xmlns:p14="http://schemas.microsoft.com/office/powerpoint/2010/main" val="48690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iterate type="lt">
                                    <p:tmPct val="100000"/>
                                  </p:iterate>
                                  <p:childTnLst>
                                    <p:set>
                                      <p:cBhvr>
                                        <p:cTn id="6" dur="1" fill="hold">
                                          <p:stCondLst>
                                            <p:cond delay="0"/>
                                          </p:stCondLst>
                                        </p:cTn>
                                        <p:tgtEl>
                                          <p:spTgt spid="11266"/>
                                        </p:tgtEl>
                                        <p:attrNameLst>
                                          <p:attrName>style.visibility</p:attrName>
                                        </p:attrNameLst>
                                      </p:cBhvr>
                                      <p:to>
                                        <p:strVal val="visible"/>
                                      </p:to>
                                    </p:set>
                                    <p:animEffect transition="in" filter="slide(fromTop)">
                                      <p:cBhvr>
                                        <p:cTn id="7" dur="75"/>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6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18434" name="Rectangle 2"/>
          <p:cNvSpPr>
            <a:spLocks noGrp="1" noChangeArrowheads="1"/>
          </p:cNvSpPr>
          <p:nvPr>
            <p:ph type="title"/>
          </p:nvPr>
        </p:nvSpPr>
        <p:spPr>
          <a:solidFill>
            <a:schemeClr val="accent6">
              <a:lumMod val="40000"/>
              <a:lumOff val="60000"/>
            </a:schemeClr>
          </a:solidFill>
        </p:spPr>
        <p:txBody>
          <a:bodyPr/>
          <a:lstStyle/>
          <a:p>
            <a:r>
              <a:rPr lang="he-IL" dirty="0"/>
              <a:t>החלטות במקרו</a:t>
            </a:r>
            <a:endParaRPr lang="en-US" dirty="0"/>
          </a:p>
        </p:txBody>
      </p:sp>
      <p:sp>
        <p:nvSpPr>
          <p:cNvPr id="18435" name="Rectangle 3"/>
          <p:cNvSpPr>
            <a:spLocks noGrp="1" noChangeArrowheads="1"/>
          </p:cNvSpPr>
          <p:nvPr>
            <p:ph type="body" idx="1"/>
          </p:nvPr>
        </p:nvSpPr>
        <p:spPr/>
        <p:txBody>
          <a:bodyPr/>
          <a:lstStyle/>
          <a:p>
            <a:r>
              <a:rPr lang="he-IL" dirty="0"/>
              <a:t>הקצאת משאבים לטכנולוגיה</a:t>
            </a:r>
            <a:r>
              <a:rPr lang="en-US" dirty="0"/>
              <a:t> A </a:t>
            </a:r>
            <a:r>
              <a:rPr lang="he-IL" dirty="0"/>
              <a:t>פירושה שלילת משאבים </a:t>
            </a:r>
            <a:r>
              <a:rPr lang="he-IL" dirty="0" smtClean="0"/>
              <a:t>מטכנולוגיה </a:t>
            </a:r>
            <a:r>
              <a:rPr lang="en-US" dirty="0" smtClean="0"/>
              <a:t> B</a:t>
            </a:r>
          </a:p>
          <a:p>
            <a:r>
              <a:rPr lang="he-IL" dirty="0" smtClean="0"/>
              <a:t>החלטה </a:t>
            </a:r>
            <a:r>
              <a:rPr lang="he-IL" dirty="0"/>
              <a:t>לספק שירות</a:t>
            </a:r>
            <a:r>
              <a:rPr lang="en-US" dirty="0"/>
              <a:t> A </a:t>
            </a:r>
            <a:r>
              <a:rPr lang="he-IL" dirty="0"/>
              <a:t>פירושה הימנעות ממתן </a:t>
            </a:r>
            <a:r>
              <a:rPr lang="he-IL" dirty="0" smtClean="0"/>
              <a:t>שירות </a:t>
            </a:r>
            <a:r>
              <a:rPr lang="en-US" dirty="0" smtClean="0"/>
              <a:t> B</a:t>
            </a:r>
          </a:p>
          <a:p>
            <a:r>
              <a:rPr lang="he-IL" dirty="0" smtClean="0"/>
              <a:t>אי </a:t>
            </a:r>
            <a:r>
              <a:rPr lang="he-IL" dirty="0"/>
              <a:t>מתן שירות פירושו שלילת שירות רפואי מקבוצת </a:t>
            </a:r>
            <a:r>
              <a:rPr lang="he-IL" dirty="0" smtClean="0"/>
              <a:t>אוכלוסייה </a:t>
            </a:r>
            <a:r>
              <a:rPr lang="he-IL" dirty="0"/>
              <a:t>הנזקקת לאותו שירות</a:t>
            </a:r>
            <a:r>
              <a:rPr lang="en-US" dirty="0"/>
              <a:t>.</a:t>
            </a:r>
          </a:p>
          <a:p>
            <a:r>
              <a:rPr lang="en-US" dirty="0"/>
              <a:t>= </a:t>
            </a:r>
            <a:r>
              <a:rPr lang="he-IL" dirty="0"/>
              <a:t>התייחסות בלתי שווה לאנשים עקב אופי מחלתם או נכותם</a:t>
            </a:r>
            <a:r>
              <a:rPr lang="en-US" dirty="0"/>
              <a:t>.</a:t>
            </a:r>
          </a:p>
        </p:txBody>
      </p:sp>
    </p:spTree>
    <p:extLst>
      <p:ext uri="{BB962C8B-B14F-4D97-AF65-F5344CB8AC3E}">
        <p14:creationId xmlns:p14="http://schemas.microsoft.com/office/powerpoint/2010/main" val="282876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he-IL" altLang="he-IL"/>
              <a:t>האם המחלה היא הבדל רלוונטי?</a:t>
            </a:r>
            <a:endParaRPr lang="en-US" altLang="he-IL"/>
          </a:p>
        </p:txBody>
      </p:sp>
      <p:pic>
        <p:nvPicPr>
          <p:cNvPr id="28675" name="Picture 3" descr="scal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11413" y="2349500"/>
            <a:ext cx="4105275" cy="352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4" descr="ילדה חולה"/>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39975" y="2205038"/>
            <a:ext cx="1800225" cy="2160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descr="ילד חולה איידס"/>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32363" y="2565400"/>
            <a:ext cx="2016125" cy="233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3780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defTabSz="912813" eaLnBrk="1" hangingPunct="1"/>
            <a:r>
              <a:rPr lang="he-IL" dirty="0" smtClean="0"/>
              <a:t>ועדות הסל - נתוני פתיחה</a:t>
            </a:r>
            <a:endParaRPr lang="en-US" dirty="0" smtClean="0"/>
          </a:p>
        </p:txBody>
      </p:sp>
      <p:sp>
        <p:nvSpPr>
          <p:cNvPr id="4099" name="Rectangle 3"/>
          <p:cNvSpPr>
            <a:spLocks noGrp="1" noChangeArrowheads="1"/>
          </p:cNvSpPr>
          <p:nvPr>
            <p:ph type="body" sz="half" idx="2"/>
          </p:nvPr>
        </p:nvSpPr>
        <p:spPr/>
        <p:txBody>
          <a:bodyPr/>
          <a:lstStyle/>
          <a:p>
            <a:pPr defTabSz="912813" eaLnBrk="1" hangingPunct="1"/>
            <a:r>
              <a:rPr lang="he-IL" sz="2800" dirty="0" smtClean="0"/>
              <a:t>מעל 400 בקשות להוספה של טכנולוגיות ותרופות חדשות בסך כולל של כ1.5 מיליארד ₪</a:t>
            </a:r>
          </a:p>
          <a:p>
            <a:pPr defTabSz="912813" eaLnBrk="1" hangingPunct="1"/>
            <a:r>
              <a:rPr lang="he-IL" sz="2800" dirty="0" smtClean="0"/>
              <a:t>הסכום שהוקצה כתוספת תקציב לסל: 200-415 מיליון ₪</a:t>
            </a:r>
          </a:p>
          <a:p>
            <a:pPr defTabSz="912813" eaLnBrk="1" hangingPunct="1">
              <a:buFontTx/>
              <a:buNone/>
            </a:pPr>
            <a:endParaRPr lang="he-IL" sz="2800" dirty="0" smtClean="0"/>
          </a:p>
          <a:p>
            <a:pPr defTabSz="912813" eaLnBrk="1" hangingPunct="1"/>
            <a:endParaRPr lang="en-US" sz="2800" dirty="0" smtClean="0"/>
          </a:p>
        </p:txBody>
      </p:sp>
      <p:sp>
        <p:nvSpPr>
          <p:cNvPr id="4100" name="Content Placeholder 4"/>
          <p:cNvSpPr>
            <a:spLocks noGrp="1"/>
          </p:cNvSpPr>
          <p:nvPr>
            <p:ph sz="half" idx="1"/>
          </p:nvPr>
        </p:nvSpPr>
        <p:spPr/>
        <p:txBody>
          <a:bodyPr/>
          <a:lstStyle/>
          <a:p>
            <a:pPr defTabSz="912813"/>
            <a:endParaRPr lang="he-IL" smtClean="0"/>
          </a:p>
        </p:txBody>
      </p:sp>
      <p:pic>
        <p:nvPicPr>
          <p:cNvPr id="4101" name="Picture 4" descr="Jugg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1600200"/>
            <a:ext cx="3898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lls in a basket 9 8 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23850" y="1600199"/>
            <a:ext cx="4319588"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405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p:spPr>
        <p:txBody>
          <a:bodyPr>
            <a:normAutofit fontScale="90000"/>
          </a:bodyPr>
          <a:lstStyle/>
          <a:p>
            <a:pPr defTabSz="912813" eaLnBrk="1" hangingPunct="1"/>
            <a:r>
              <a:rPr lang="he-IL" smtClean="0"/>
              <a:t>דוגמה טיפוסית להתפלגות הבקשות</a:t>
            </a:r>
            <a:br>
              <a:rPr lang="he-IL" smtClean="0"/>
            </a:br>
            <a:r>
              <a:rPr lang="he-IL" smtClean="0"/>
              <a:t>המובילות </a:t>
            </a:r>
            <a:r>
              <a:rPr lang="he-IL" sz="3600" smtClean="0"/>
              <a:t>(מתוך ועדת סל 2006)</a:t>
            </a:r>
            <a:endParaRPr lang="en-US" sz="3600" smtClean="0"/>
          </a:p>
        </p:txBody>
      </p:sp>
      <p:sp>
        <p:nvSpPr>
          <p:cNvPr id="79875" name="Rectangle 3"/>
          <p:cNvSpPr>
            <a:spLocks noGrp="1" noChangeArrowheads="1"/>
          </p:cNvSpPr>
          <p:nvPr>
            <p:ph type="body" idx="1"/>
          </p:nvPr>
        </p:nvSpPr>
        <p:spPr/>
        <p:txBody>
          <a:bodyPr/>
          <a:lstStyle/>
          <a:p>
            <a:pPr defTabSz="912813" eaLnBrk="1" hangingPunct="1"/>
            <a:r>
              <a:rPr lang="he-IL" sz="2800" dirty="0" smtClean="0"/>
              <a:t>טכנולוגיות אונקולוגיות עבור כ20,000 חולי סרטן בעלות של כ 500 מיליון ₪;</a:t>
            </a:r>
          </a:p>
          <a:p>
            <a:pPr defTabSz="912813" eaLnBrk="1" hangingPunct="1"/>
            <a:r>
              <a:rPr lang="he-IL" sz="2800" dirty="0" smtClean="0"/>
              <a:t>תרופות ליתר לחץ דם עבור כ22,000 חולים בעלות של כ 19 מיליון ₪;</a:t>
            </a:r>
          </a:p>
          <a:p>
            <a:pPr defTabSz="912813" eaLnBrk="1" hangingPunct="1"/>
            <a:r>
              <a:rPr lang="he-IL" sz="2800" dirty="0" smtClean="0"/>
              <a:t>תרופות לכ100,000 חולי סוכרת תלויי אינסולין בעלות של כ 100 מיליון ₪;</a:t>
            </a:r>
          </a:p>
          <a:p>
            <a:pPr defTabSz="912813" eaLnBrk="1" hangingPunct="1"/>
            <a:r>
              <a:rPr lang="he-IL" sz="2800" dirty="0" smtClean="0"/>
              <a:t>הורמון גדילה לילדים נמוכים בעלות של כ 70 מיליון ₪</a:t>
            </a:r>
          </a:p>
          <a:p>
            <a:pPr defTabSz="912813" eaLnBrk="1" hangingPunct="1"/>
            <a:r>
              <a:rPr lang="he-IL" sz="2800" dirty="0" smtClean="0"/>
              <a:t>תרופות לילדים חולי אפילפסיה בעלות של </a:t>
            </a:r>
            <a:r>
              <a:rPr lang="en-US" sz="2800" dirty="0" smtClean="0"/>
              <a:t>X</a:t>
            </a:r>
            <a:r>
              <a:rPr lang="he-IL" sz="2800" dirty="0" smtClean="0"/>
              <a:t> מיליון ₪;</a:t>
            </a:r>
          </a:p>
          <a:p>
            <a:pPr defTabSz="912813" eaLnBrk="1" hangingPunct="1"/>
            <a:endParaRPr lang="en-US" sz="2800" dirty="0" smtClean="0"/>
          </a:p>
        </p:txBody>
      </p:sp>
    </p:spTree>
    <p:extLst>
      <p:ext uri="{BB962C8B-B14F-4D97-AF65-F5344CB8AC3E}">
        <p14:creationId xmlns:p14="http://schemas.microsoft.com/office/powerpoint/2010/main" val="42183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00CC00"/>
          </a:solidFill>
        </p:spPr>
        <p:txBody>
          <a:bodyPr/>
          <a:lstStyle/>
          <a:p>
            <a:pPr defTabSz="912813" eaLnBrk="1" hangingPunct="1"/>
            <a:r>
              <a:rPr lang="he-IL" b="1" smtClean="0"/>
              <a:t>המשימה</a:t>
            </a:r>
            <a:endParaRPr lang="en-US" b="1" smtClean="0"/>
          </a:p>
        </p:txBody>
      </p:sp>
      <p:sp>
        <p:nvSpPr>
          <p:cNvPr id="6147" name="Rectangle 3"/>
          <p:cNvSpPr>
            <a:spLocks noGrp="1" noChangeArrowheads="1"/>
          </p:cNvSpPr>
          <p:nvPr>
            <p:ph type="body" sz="half" idx="1"/>
          </p:nvPr>
        </p:nvSpPr>
        <p:spPr/>
        <p:txBody>
          <a:bodyPr/>
          <a:lstStyle/>
          <a:p>
            <a:pPr defTabSz="912813" eaLnBrk="1" hangingPunct="1">
              <a:lnSpc>
                <a:spcPct val="90000"/>
              </a:lnSpc>
            </a:pPr>
            <a:r>
              <a:rPr lang="he-IL" sz="3600" b="1" smtClean="0"/>
              <a:t>לדאוג לחולים הנזקקים ביותר אך גם לכך שסל שירותי הבריאות ישיג את מירב הבריאות ברמה </a:t>
            </a:r>
            <a:r>
              <a:rPr lang="he-IL" sz="3600" b="1" u="sng" smtClean="0"/>
              <a:t>הלאומית</a:t>
            </a:r>
            <a:r>
              <a:rPr lang="he-IL" sz="3600" b="1" smtClean="0"/>
              <a:t>, שניתן להשיג במשאבים הנתונים.</a:t>
            </a:r>
            <a:endParaRPr lang="en-US" sz="3600" b="1" smtClean="0"/>
          </a:p>
          <a:p>
            <a:pPr defTabSz="912813" eaLnBrk="1" hangingPunct="1">
              <a:lnSpc>
                <a:spcPct val="90000"/>
              </a:lnSpc>
            </a:pPr>
            <a:endParaRPr lang="en-US" sz="3600" b="1" smtClean="0"/>
          </a:p>
        </p:txBody>
      </p:sp>
      <p:pic>
        <p:nvPicPr>
          <p:cNvPr id="6148" name="Picture 4" descr="carpscale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3657600"/>
            <a:ext cx="3657600" cy="2667000"/>
          </a:xfrm>
          <a:noFill/>
        </p:spPr>
      </p:pic>
      <p:sp>
        <p:nvSpPr>
          <p:cNvPr id="6149" name="Rectangle 5"/>
          <p:cNvSpPr>
            <a:spLocks noChangeArrowheads="1"/>
          </p:cNvSpPr>
          <p:nvPr/>
        </p:nvSpPr>
        <p:spPr bwMode="auto">
          <a:xfrm>
            <a:off x="4622800" y="4495800"/>
            <a:ext cx="796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he-IL" b="1"/>
              <a:t>מעטים</a:t>
            </a:r>
            <a:endParaRPr lang="en-US" b="1"/>
          </a:p>
        </p:txBody>
      </p:sp>
      <p:sp>
        <p:nvSpPr>
          <p:cNvPr id="6150" name="Rectangle 6"/>
          <p:cNvSpPr>
            <a:spLocks noChangeArrowheads="1"/>
          </p:cNvSpPr>
          <p:nvPr/>
        </p:nvSpPr>
        <p:spPr bwMode="auto">
          <a:xfrm>
            <a:off x="3581400" y="4495800"/>
            <a:ext cx="712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he-IL" b="1"/>
              <a:t> רבים</a:t>
            </a:r>
            <a:endParaRPr lang="en-US" b="1"/>
          </a:p>
        </p:txBody>
      </p:sp>
      <p:sp>
        <p:nvSpPr>
          <p:cNvPr id="6151" name="Rectangle 7"/>
          <p:cNvSpPr>
            <a:spLocks noChangeArrowheads="1"/>
          </p:cNvSpPr>
          <p:nvPr/>
        </p:nvSpPr>
        <p:spPr bwMode="auto">
          <a:xfrm>
            <a:off x="4648200" y="5257800"/>
            <a:ext cx="1401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he-IL" b="1"/>
              <a:t>תועלת מידית</a:t>
            </a:r>
            <a:endParaRPr lang="en-US" b="1"/>
          </a:p>
        </p:txBody>
      </p:sp>
      <p:sp>
        <p:nvSpPr>
          <p:cNvPr id="6152" name="Rectangle 8"/>
          <p:cNvSpPr>
            <a:spLocks noChangeArrowheads="1"/>
          </p:cNvSpPr>
          <p:nvPr/>
        </p:nvSpPr>
        <p:spPr bwMode="auto">
          <a:xfrm>
            <a:off x="2667000" y="5029200"/>
            <a:ext cx="1535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he-IL" b="1"/>
              <a:t>תועלת עתידית</a:t>
            </a:r>
            <a:endParaRPr lang="en-US" b="1"/>
          </a:p>
        </p:txBody>
      </p:sp>
    </p:spTree>
    <p:extLst>
      <p:ext uri="{BB962C8B-B14F-4D97-AF65-F5344CB8AC3E}">
        <p14:creationId xmlns:p14="http://schemas.microsoft.com/office/powerpoint/2010/main" val="2437069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defTabSz="912813" eaLnBrk="1" hangingPunct="1"/>
            <a:r>
              <a:rPr lang="he-IL" smtClean="0">
                <a:solidFill>
                  <a:srgbClr val="000099"/>
                </a:solidFill>
              </a:rPr>
              <a:t>הנחות היסוד</a:t>
            </a:r>
            <a:endParaRPr lang="en-US" smtClean="0">
              <a:solidFill>
                <a:srgbClr val="000099"/>
              </a:solidFill>
            </a:endParaRPr>
          </a:p>
        </p:txBody>
      </p:sp>
      <p:sp>
        <p:nvSpPr>
          <p:cNvPr id="14339" name="Rectangle 3"/>
          <p:cNvSpPr>
            <a:spLocks noGrp="1" noChangeArrowheads="1"/>
          </p:cNvSpPr>
          <p:nvPr>
            <p:ph type="body" sz="half" idx="3"/>
          </p:nvPr>
        </p:nvSpPr>
        <p:spPr>
          <a:xfrm>
            <a:off x="4648200" y="1285875"/>
            <a:ext cx="4038600" cy="4840288"/>
          </a:xfrm>
        </p:spPr>
        <p:txBody>
          <a:bodyPr>
            <a:normAutofit lnSpcReduction="10000"/>
          </a:bodyPr>
          <a:lstStyle/>
          <a:p>
            <a:pPr defTabSz="912813" eaLnBrk="1" hangingPunct="1"/>
            <a:r>
              <a:rPr lang="he-IL" sz="2400" smtClean="0"/>
              <a:t>כל תרופה שיש בה כדי להועיל – צריכה להינתן למי שנזקק לה.</a:t>
            </a:r>
          </a:p>
          <a:p>
            <a:pPr defTabSz="912813" eaLnBrk="1" hangingPunct="1"/>
            <a:r>
              <a:rPr lang="he-IL" sz="2400" smtClean="0"/>
              <a:t>ביטוח הבריאות הממלכתי איננו יכול לכסות את כל התרופות לכל החולים.</a:t>
            </a:r>
          </a:p>
          <a:p>
            <a:pPr defTabSz="912813" eaLnBrk="1" hangingPunct="1"/>
            <a:r>
              <a:rPr lang="he-IL" sz="2400" smtClean="0"/>
              <a:t>הקצאת משאבים לטכנולוגיה</a:t>
            </a:r>
            <a:r>
              <a:rPr lang="en-US" sz="2400" smtClean="0"/>
              <a:t> </a:t>
            </a:r>
            <a:r>
              <a:rPr lang="he-IL" sz="2400" smtClean="0"/>
              <a:t>אחת</a:t>
            </a:r>
            <a:r>
              <a:rPr lang="en-US" sz="2400" smtClean="0"/>
              <a:t> </a:t>
            </a:r>
            <a:r>
              <a:rPr lang="he-IL" sz="2400" smtClean="0"/>
              <a:t>פירושה שלילת משאבים מטכנולוגיה/ות אחרת/ות </a:t>
            </a:r>
            <a:r>
              <a:rPr lang="en-US" sz="2400" smtClean="0"/>
              <a:t> .</a:t>
            </a:r>
          </a:p>
          <a:p>
            <a:pPr defTabSz="912813" eaLnBrk="1" hangingPunct="1"/>
            <a:r>
              <a:rPr lang="he-IL" sz="2400" smtClean="0"/>
              <a:t>אי הכנסת תרופה לסל פוגעת באוכלוסיית הנזקקים לה;</a:t>
            </a:r>
          </a:p>
          <a:p>
            <a:pPr defTabSz="912813" eaLnBrk="1" hangingPunct="1"/>
            <a:r>
              <a:rPr lang="he-IL" sz="2400" smtClean="0"/>
              <a:t>חלוקת המשאבים צריכה להיעשות בצורה צודקת;</a:t>
            </a:r>
          </a:p>
          <a:p>
            <a:pPr defTabSz="912813" eaLnBrk="1" hangingPunct="1">
              <a:buFontTx/>
              <a:buNone/>
            </a:pPr>
            <a:endParaRPr lang="he-IL" sz="2400" smtClean="0"/>
          </a:p>
          <a:p>
            <a:pPr defTabSz="912813" eaLnBrk="1" hangingPunct="1"/>
            <a:endParaRPr lang="he-IL" sz="2400" smtClean="0"/>
          </a:p>
          <a:p>
            <a:pPr defTabSz="912813" eaLnBrk="1" hangingPunct="1"/>
            <a:endParaRPr lang="en-US" sz="2400" smtClean="0"/>
          </a:p>
        </p:txBody>
      </p:sp>
      <p:graphicFrame>
        <p:nvGraphicFramePr>
          <p:cNvPr id="1026" name="Object 6"/>
          <p:cNvGraphicFramePr>
            <a:graphicFrameLocks noGrp="1" noChangeAspect="1"/>
          </p:cNvGraphicFramePr>
          <p:nvPr>
            <p:ph sz="quarter" idx="2"/>
          </p:nvPr>
        </p:nvGraphicFramePr>
        <p:xfrm>
          <a:off x="179388" y="1628775"/>
          <a:ext cx="4321175" cy="4032250"/>
        </p:xfrm>
        <a:graphic>
          <a:graphicData uri="http://schemas.openxmlformats.org/presentationml/2006/ole">
            <mc:AlternateContent xmlns:mc="http://schemas.openxmlformats.org/markup-compatibility/2006">
              <mc:Choice xmlns:v="urn:schemas-microsoft-com:vml" Requires="v">
                <p:oleObj spid="_x0000_s12293" name="Image" r:id="rId3" imgW="8126984" imgH="6095238" progId="Photoshop.Image.7">
                  <p:embed/>
                </p:oleObj>
              </mc:Choice>
              <mc:Fallback>
                <p:oleObj name="Image" r:id="rId3" imgW="8126984" imgH="6095238"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628775"/>
                        <a:ext cx="43211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0999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19458" name="Rectangle 2"/>
          <p:cNvSpPr>
            <a:spLocks noGrp="1" noChangeArrowheads="1"/>
          </p:cNvSpPr>
          <p:nvPr>
            <p:ph type="title"/>
          </p:nvPr>
        </p:nvSpPr>
        <p:spPr/>
        <p:txBody>
          <a:bodyPr/>
          <a:lstStyle/>
          <a:p>
            <a:r>
              <a:rPr lang="he-IL"/>
              <a:t>השיקולים הרלוונטיים להחלטות במקרו</a:t>
            </a:r>
            <a:endParaRPr lang="en-US"/>
          </a:p>
        </p:txBody>
      </p:sp>
      <p:sp>
        <p:nvSpPr>
          <p:cNvPr id="19459" name="Rectangle 3"/>
          <p:cNvSpPr>
            <a:spLocks noGrp="1" noChangeArrowheads="1"/>
          </p:cNvSpPr>
          <p:nvPr>
            <p:ph type="body" idx="1"/>
          </p:nvPr>
        </p:nvSpPr>
        <p:spPr/>
        <p:txBody>
          <a:bodyPr/>
          <a:lstStyle/>
          <a:p>
            <a:r>
              <a:rPr lang="he-IL" dirty="0">
                <a:solidFill>
                  <a:srgbClr val="FF3300"/>
                </a:solidFill>
              </a:rPr>
              <a:t>צורך ותועלת;</a:t>
            </a:r>
            <a:endParaRPr lang="en-US" dirty="0">
              <a:solidFill>
                <a:srgbClr val="FF3300"/>
              </a:solidFill>
            </a:endParaRPr>
          </a:p>
          <a:p>
            <a:r>
              <a:rPr lang="he-IL" dirty="0">
                <a:solidFill>
                  <a:srgbClr val="FF3300"/>
                </a:solidFill>
              </a:rPr>
              <a:t>יותר משאבים לחולים הנזקקים יותר;</a:t>
            </a:r>
            <a:endParaRPr lang="en-US" dirty="0">
              <a:solidFill>
                <a:srgbClr val="FF3300"/>
              </a:solidFill>
            </a:endParaRPr>
          </a:p>
          <a:p>
            <a:r>
              <a:rPr lang="he-IL" dirty="0">
                <a:solidFill>
                  <a:srgbClr val="FF3300"/>
                </a:solidFill>
              </a:rPr>
              <a:t>הקצאת המשאבים באופן שישיגו את התועלת המרובה ביותר;</a:t>
            </a:r>
            <a:endParaRPr lang="en-US" dirty="0">
              <a:solidFill>
                <a:srgbClr val="FF3300"/>
              </a:solidFill>
            </a:endParaRPr>
          </a:p>
          <a:p>
            <a:endParaRPr lang="en-US" dirty="0">
              <a:solidFill>
                <a:srgbClr val="FF3300"/>
              </a:solidFill>
            </a:endParaRPr>
          </a:p>
          <a:p>
            <a:r>
              <a:rPr lang="en-US" dirty="0">
                <a:solidFill>
                  <a:srgbClr val="FF3300"/>
                </a:solidFill>
              </a:rPr>
              <a:t>= </a:t>
            </a:r>
            <a:r>
              <a:rPr lang="he-IL" dirty="0">
                <a:solidFill>
                  <a:srgbClr val="FF3300"/>
                </a:solidFill>
              </a:rPr>
              <a:t>כרוך בהכרעות ערכיות/מוסריות</a:t>
            </a:r>
            <a:r>
              <a:rPr lang="en-US" dirty="0">
                <a:solidFill>
                  <a:srgbClr val="FF3300"/>
                </a:solidFill>
              </a:rPr>
              <a:t>.</a:t>
            </a:r>
          </a:p>
        </p:txBody>
      </p:sp>
    </p:spTree>
    <p:extLst>
      <p:ext uri="{BB962C8B-B14F-4D97-AF65-F5344CB8AC3E}">
        <p14:creationId xmlns:p14="http://schemas.microsoft.com/office/powerpoint/2010/main" val="165634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rgbClr val="F8A6EA"/>
          </a:solidFill>
        </p:spPr>
        <p:txBody>
          <a:bodyPr/>
          <a:lstStyle/>
          <a:p>
            <a:r>
              <a:rPr lang="he-IL"/>
              <a:t>שיקולים ערכיים</a:t>
            </a:r>
            <a:endParaRPr lang="en-US"/>
          </a:p>
        </p:txBody>
      </p:sp>
      <p:sp>
        <p:nvSpPr>
          <p:cNvPr id="59395" name="Rectangle 3"/>
          <p:cNvSpPr>
            <a:spLocks noGrp="1" noChangeArrowheads="1"/>
          </p:cNvSpPr>
          <p:nvPr>
            <p:ph type="body" sz="half" idx="1"/>
          </p:nvPr>
        </p:nvSpPr>
        <p:spPr>
          <a:xfrm>
            <a:off x="457200" y="1600200"/>
            <a:ext cx="4033838" cy="4525963"/>
          </a:xfrm>
        </p:spPr>
        <p:txBody>
          <a:bodyPr/>
          <a:lstStyle/>
          <a:p>
            <a:pPr>
              <a:lnSpc>
                <a:spcPct val="90000"/>
              </a:lnSpc>
            </a:pPr>
            <a:r>
              <a:rPr lang="he-IL" dirty="0"/>
              <a:t>לגבי תועלת רפואית</a:t>
            </a:r>
            <a:r>
              <a:rPr lang="en-US" dirty="0"/>
              <a:t>:</a:t>
            </a:r>
          </a:p>
          <a:p>
            <a:pPr>
              <a:lnSpc>
                <a:spcPct val="90000"/>
              </a:lnSpc>
            </a:pPr>
            <a:r>
              <a:rPr lang="he-IL" dirty="0">
                <a:solidFill>
                  <a:schemeClr val="accent2"/>
                </a:solidFill>
              </a:rPr>
              <a:t>הצלת כמה שיותר</a:t>
            </a:r>
          </a:p>
          <a:p>
            <a:pPr lvl="1">
              <a:lnSpc>
                <a:spcPct val="90000"/>
              </a:lnSpc>
            </a:pPr>
            <a:r>
              <a:rPr lang="he-IL" dirty="0">
                <a:solidFill>
                  <a:schemeClr val="accent2"/>
                </a:solidFill>
              </a:rPr>
              <a:t>חיים</a:t>
            </a:r>
            <a:r>
              <a:rPr lang="en-US" dirty="0">
                <a:solidFill>
                  <a:schemeClr val="accent2"/>
                </a:solidFill>
              </a:rPr>
              <a:t>;</a:t>
            </a:r>
          </a:p>
          <a:p>
            <a:pPr lvl="1">
              <a:lnSpc>
                <a:spcPct val="90000"/>
              </a:lnSpc>
            </a:pPr>
            <a:r>
              <a:rPr lang="he-IL" dirty="0">
                <a:solidFill>
                  <a:schemeClr val="accent2"/>
                </a:solidFill>
              </a:rPr>
              <a:t>שנות חיים</a:t>
            </a:r>
            <a:r>
              <a:rPr lang="en-US" dirty="0">
                <a:solidFill>
                  <a:schemeClr val="accent2"/>
                </a:solidFill>
              </a:rPr>
              <a:t>;</a:t>
            </a:r>
          </a:p>
          <a:p>
            <a:pPr lvl="1">
              <a:lnSpc>
                <a:spcPct val="90000"/>
              </a:lnSpc>
            </a:pPr>
            <a:r>
              <a:rPr lang="he-IL" dirty="0">
                <a:solidFill>
                  <a:schemeClr val="accent2"/>
                </a:solidFill>
              </a:rPr>
              <a:t>איכות חיים</a:t>
            </a:r>
            <a:r>
              <a:rPr lang="en-US" dirty="0">
                <a:solidFill>
                  <a:schemeClr val="accent2"/>
                </a:solidFill>
              </a:rPr>
              <a:t>;</a:t>
            </a:r>
          </a:p>
          <a:p>
            <a:pPr lvl="1">
              <a:lnSpc>
                <a:spcPct val="90000"/>
              </a:lnSpc>
            </a:pPr>
            <a:r>
              <a:rPr lang="en-US" dirty="0" smtClean="0">
                <a:solidFill>
                  <a:schemeClr val="accent2"/>
                </a:solidFill>
              </a:rPr>
              <a:t>QALY’S	</a:t>
            </a:r>
            <a:endParaRPr lang="en-US" dirty="0">
              <a:solidFill>
                <a:schemeClr val="accent2"/>
              </a:solidFill>
            </a:endParaRPr>
          </a:p>
        </p:txBody>
      </p:sp>
      <p:sp>
        <p:nvSpPr>
          <p:cNvPr id="59396" name="Rectangle 4"/>
          <p:cNvSpPr>
            <a:spLocks noGrp="1" noChangeArrowheads="1"/>
          </p:cNvSpPr>
          <p:nvPr>
            <p:ph type="body" sz="half" idx="2"/>
          </p:nvPr>
        </p:nvSpPr>
        <p:spPr>
          <a:xfrm>
            <a:off x="4652963" y="1600200"/>
            <a:ext cx="4033837" cy="4525963"/>
          </a:xfrm>
        </p:spPr>
        <p:txBody>
          <a:bodyPr/>
          <a:lstStyle/>
          <a:p>
            <a:pPr>
              <a:lnSpc>
                <a:spcPct val="90000"/>
              </a:lnSpc>
            </a:pPr>
            <a:r>
              <a:rPr lang="he-IL" dirty="0"/>
              <a:t>לגבי צורך רפואי</a:t>
            </a:r>
            <a:r>
              <a:rPr lang="en-US" dirty="0"/>
              <a:t>:</a:t>
            </a:r>
          </a:p>
          <a:p>
            <a:pPr>
              <a:lnSpc>
                <a:spcPct val="90000"/>
              </a:lnSpc>
            </a:pPr>
            <a:r>
              <a:rPr lang="he-IL" dirty="0">
                <a:solidFill>
                  <a:schemeClr val="accent2"/>
                </a:solidFill>
              </a:rPr>
              <a:t>הצלת חיים;</a:t>
            </a:r>
          </a:p>
          <a:p>
            <a:pPr>
              <a:lnSpc>
                <a:spcPct val="90000"/>
              </a:lnSpc>
            </a:pPr>
            <a:r>
              <a:rPr lang="he-IL" dirty="0">
                <a:solidFill>
                  <a:schemeClr val="accent2"/>
                </a:solidFill>
              </a:rPr>
              <a:t>הארכת חיים</a:t>
            </a:r>
            <a:r>
              <a:rPr lang="en-US" dirty="0">
                <a:solidFill>
                  <a:schemeClr val="accent2"/>
                </a:solidFill>
              </a:rPr>
              <a:t>;</a:t>
            </a:r>
          </a:p>
          <a:p>
            <a:pPr>
              <a:lnSpc>
                <a:spcPct val="90000"/>
              </a:lnSpc>
            </a:pPr>
            <a:r>
              <a:rPr lang="he-IL" dirty="0">
                <a:solidFill>
                  <a:schemeClr val="accent2"/>
                </a:solidFill>
              </a:rPr>
              <a:t>הפחתת חולי</a:t>
            </a:r>
            <a:r>
              <a:rPr lang="en-US" dirty="0">
                <a:solidFill>
                  <a:schemeClr val="accent2"/>
                </a:solidFill>
              </a:rPr>
              <a:t>;</a:t>
            </a:r>
          </a:p>
          <a:p>
            <a:pPr>
              <a:lnSpc>
                <a:spcPct val="90000"/>
              </a:lnSpc>
            </a:pPr>
            <a:r>
              <a:rPr lang="he-IL" dirty="0">
                <a:solidFill>
                  <a:schemeClr val="accent2"/>
                </a:solidFill>
              </a:rPr>
              <a:t>שמירה על בריאות</a:t>
            </a:r>
            <a:r>
              <a:rPr lang="en-US" dirty="0">
                <a:solidFill>
                  <a:schemeClr val="accent2"/>
                </a:solidFill>
              </a:rPr>
              <a:t>;</a:t>
            </a:r>
          </a:p>
          <a:p>
            <a:pPr>
              <a:lnSpc>
                <a:spcPct val="90000"/>
              </a:lnSpc>
            </a:pPr>
            <a:r>
              <a:rPr lang="he-IL" dirty="0">
                <a:solidFill>
                  <a:schemeClr val="accent2"/>
                </a:solidFill>
              </a:rPr>
              <a:t>שיפור איכות </a:t>
            </a:r>
            <a:r>
              <a:rPr lang="he-IL" dirty="0" smtClean="0">
                <a:solidFill>
                  <a:schemeClr val="accent2"/>
                </a:solidFill>
              </a:rPr>
              <a:t>החיים</a:t>
            </a:r>
            <a:endParaRPr lang="en-US" dirty="0">
              <a:solidFill>
                <a:schemeClr val="accent2"/>
              </a:solidFill>
            </a:endParaRPr>
          </a:p>
          <a:p>
            <a:pPr lvl="1">
              <a:lnSpc>
                <a:spcPct val="90000"/>
              </a:lnSpc>
            </a:pPr>
            <a:r>
              <a:rPr lang="he-IL" dirty="0">
                <a:solidFill>
                  <a:schemeClr val="accent2"/>
                </a:solidFill>
              </a:rPr>
              <a:t>ע”י הפחתת סבל;</a:t>
            </a:r>
            <a:endParaRPr lang="en-US" dirty="0">
              <a:solidFill>
                <a:schemeClr val="accent2"/>
              </a:solidFill>
            </a:endParaRPr>
          </a:p>
          <a:p>
            <a:pPr lvl="1">
              <a:lnSpc>
                <a:spcPct val="90000"/>
              </a:lnSpc>
            </a:pPr>
            <a:r>
              <a:rPr lang="he-IL" dirty="0">
                <a:solidFill>
                  <a:schemeClr val="accent2"/>
                </a:solidFill>
              </a:rPr>
              <a:t>ע”י שיפור התפקוד;</a:t>
            </a:r>
            <a:endParaRPr lang="en-US" dirty="0">
              <a:solidFill>
                <a:schemeClr val="accent2"/>
              </a:solidFill>
            </a:endParaRPr>
          </a:p>
          <a:p>
            <a:pPr lvl="1">
              <a:lnSpc>
                <a:spcPct val="90000"/>
              </a:lnSpc>
            </a:pPr>
            <a:r>
              <a:rPr lang="he-IL" dirty="0">
                <a:solidFill>
                  <a:schemeClr val="accent2"/>
                </a:solidFill>
              </a:rPr>
              <a:t>ע"י הגברת הנוחות;</a:t>
            </a:r>
            <a:endParaRPr lang="en-US" dirty="0">
              <a:solidFill>
                <a:schemeClr val="accent2"/>
              </a:solidFill>
            </a:endParaRPr>
          </a:p>
        </p:txBody>
      </p:sp>
    </p:spTree>
    <p:extLst>
      <p:ext uri="{BB962C8B-B14F-4D97-AF65-F5344CB8AC3E}">
        <p14:creationId xmlns:p14="http://schemas.microsoft.com/office/powerpoint/2010/main" val="357067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39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39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395">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395">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39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bg1">
              <a:lumMod val="85000"/>
            </a:schemeClr>
          </a:solidFill>
        </p:spPr>
        <p:txBody>
          <a:bodyPr/>
          <a:lstStyle/>
          <a:p>
            <a:pPr defTabSz="912813" eaLnBrk="1" hangingPunct="1"/>
            <a:r>
              <a:rPr lang="he-IL" dirty="0" smtClean="0"/>
              <a:t>השיקולים הרלוונטיים למקסום התועלת</a:t>
            </a:r>
            <a:endParaRPr lang="en-US" dirty="0" smtClean="0"/>
          </a:p>
        </p:txBody>
      </p:sp>
      <p:sp>
        <p:nvSpPr>
          <p:cNvPr id="74755" name="Rectangle 3"/>
          <p:cNvSpPr>
            <a:spLocks noGrp="1" noChangeArrowheads="1"/>
          </p:cNvSpPr>
          <p:nvPr>
            <p:ph type="body" idx="1"/>
          </p:nvPr>
        </p:nvSpPr>
        <p:spPr/>
        <p:txBody>
          <a:bodyPr/>
          <a:lstStyle/>
          <a:p>
            <a:pPr defTabSz="912813" eaLnBrk="1" hangingPunct="1"/>
            <a:r>
              <a:rPr lang="he-IL" dirty="0" smtClean="0"/>
              <a:t>עלות</a:t>
            </a:r>
          </a:p>
          <a:p>
            <a:pPr defTabSz="912813" eaLnBrk="1" hangingPunct="1"/>
            <a:r>
              <a:rPr lang="he-IL" dirty="0" smtClean="0"/>
              <a:t>מספר חולים</a:t>
            </a:r>
          </a:p>
          <a:p>
            <a:pPr defTabSz="912813" eaLnBrk="1" hangingPunct="1"/>
            <a:r>
              <a:rPr lang="he-IL" dirty="0" smtClean="0"/>
              <a:t>מספר המטופלים שיפיקו תועלת מן הטיפול</a:t>
            </a:r>
          </a:p>
          <a:p>
            <a:pPr defTabSz="912813" eaLnBrk="1" hangingPunct="1"/>
            <a:r>
              <a:rPr lang="he-IL" dirty="0" smtClean="0"/>
              <a:t>התועלת המושגת באמצעות הטיפול</a:t>
            </a:r>
          </a:p>
          <a:p>
            <a:pPr defTabSz="912813" eaLnBrk="1" hangingPunct="1"/>
            <a:r>
              <a:rPr lang="he-IL" dirty="0" smtClean="0"/>
              <a:t>טכנולוגיות מתחרות נוספות</a:t>
            </a:r>
          </a:p>
          <a:p>
            <a:pPr defTabSz="912813" eaLnBrk="1" hangingPunct="1"/>
            <a:endParaRPr lang="en-US" dirty="0" smtClean="0"/>
          </a:p>
        </p:txBody>
      </p:sp>
    </p:spTree>
    <p:extLst>
      <p:ext uri="{BB962C8B-B14F-4D97-AF65-F5344CB8AC3E}">
        <p14:creationId xmlns:p14="http://schemas.microsoft.com/office/powerpoint/2010/main" val="60131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עו"ד עפרה גולן, כל הזכויות שמורות (C)</a:t>
            </a:r>
          </a:p>
        </p:txBody>
      </p:sp>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pPr algn="l" rtl="0">
              <a:lnSpc>
                <a:spcPct val="90000"/>
              </a:lnSpc>
            </a:pPr>
            <a:r>
              <a:rPr lang="en-US" sz="4400">
                <a:solidFill>
                  <a:schemeClr val="hlink"/>
                </a:solidFill>
              </a:rPr>
              <a:t>“Among the sorts of disasters that force us to choose between lives, is not the disaster of overspending a limited health care budget”</a:t>
            </a:r>
          </a:p>
          <a:p>
            <a:pPr algn="l" rtl="0">
              <a:lnSpc>
                <a:spcPct val="90000"/>
              </a:lnSpc>
            </a:pPr>
            <a:r>
              <a:rPr lang="en-US" sz="2400"/>
              <a:t>(John Harris, QALYfying the value of life, JME, 1987, 13: 117)</a:t>
            </a:r>
          </a:p>
        </p:txBody>
      </p:sp>
    </p:spTree>
    <p:extLst>
      <p:ext uri="{BB962C8B-B14F-4D97-AF65-F5344CB8AC3E}">
        <p14:creationId xmlns:p14="http://schemas.microsoft.com/office/powerpoint/2010/main" val="4132457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he-IL" dirty="0" smtClean="0"/>
              <a:t>תפיסת התעדוף</a:t>
            </a:r>
            <a:endParaRPr lang="he-IL" dirty="0"/>
          </a:p>
        </p:txBody>
      </p:sp>
      <p:sp>
        <p:nvSpPr>
          <p:cNvPr id="3" name="Content Placeholder 2"/>
          <p:cNvSpPr>
            <a:spLocks noGrp="1"/>
          </p:cNvSpPr>
          <p:nvPr>
            <p:ph idx="1"/>
          </p:nvPr>
        </p:nvSpPr>
        <p:spPr/>
        <p:txBody>
          <a:bodyPr/>
          <a:lstStyle/>
          <a:p>
            <a:r>
              <a:rPr lang="he-IL" dirty="0"/>
              <a:t>מטרת התהליך היא </a:t>
            </a:r>
            <a:r>
              <a:rPr lang="he-IL" b="1" dirty="0"/>
              <a:t>להקטין את הפגיעה</a:t>
            </a:r>
            <a:r>
              <a:rPr lang="he-IL" dirty="0"/>
              <a:t> ככל האפשר</a:t>
            </a:r>
            <a:r>
              <a:rPr lang="he-IL" dirty="0" smtClean="0"/>
              <a:t>.</a:t>
            </a:r>
          </a:p>
          <a:p>
            <a:r>
              <a:rPr lang="he-IL" dirty="0" smtClean="0"/>
              <a:t>מתחילים </a:t>
            </a:r>
            <a:r>
              <a:rPr lang="he-IL" dirty="0"/>
              <a:t>בטכנולוגיות חיוניות ברמת הבסיס ורק לאחר מכן טכנולוגיות שהן בבחינת </a:t>
            </a:r>
            <a:r>
              <a:rPr lang="he-IL" dirty="0" smtClean="0"/>
              <a:t>מותרות</a:t>
            </a:r>
            <a:r>
              <a:rPr lang="he-IL" dirty="0" smtClean="0"/>
              <a:t>.</a:t>
            </a:r>
            <a:endParaRPr lang="he-IL" dirty="0" smtClean="0"/>
          </a:p>
        </p:txBody>
      </p:sp>
    </p:spTree>
    <p:extLst>
      <p:ext uri="{BB962C8B-B14F-4D97-AF65-F5344CB8AC3E}">
        <p14:creationId xmlns:p14="http://schemas.microsoft.com/office/powerpoint/2010/main" val="14155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66FF"/>
          </a:solidFill>
        </p:spPr>
        <p:txBody>
          <a:bodyPr>
            <a:normAutofit fontScale="90000"/>
          </a:bodyPr>
          <a:lstStyle/>
          <a:p>
            <a:pPr eaLnBrk="1" hangingPunct="1"/>
            <a:r>
              <a:rPr lang="en-US" sz="4000" dirty="0" smtClean="0"/>
              <a:t/>
            </a:r>
            <a:br>
              <a:rPr lang="en-US" sz="4000" dirty="0" smtClean="0"/>
            </a:br>
            <a:r>
              <a:rPr lang="en-US" sz="4000" dirty="0" smtClean="0"/>
              <a:t>“Accountability for reasonableness" </a:t>
            </a:r>
            <a:br>
              <a:rPr lang="en-US" sz="4000" dirty="0" smtClean="0"/>
            </a:br>
            <a:endParaRPr lang="en-US" sz="4000" dirty="0" smtClean="0"/>
          </a:p>
        </p:txBody>
      </p:sp>
      <p:sp>
        <p:nvSpPr>
          <p:cNvPr id="10243" name="Rectangle 3"/>
          <p:cNvSpPr>
            <a:spLocks noGrp="1" noChangeArrowheads="1"/>
          </p:cNvSpPr>
          <p:nvPr>
            <p:ph type="body" idx="1"/>
          </p:nvPr>
        </p:nvSpPr>
        <p:spPr/>
        <p:txBody>
          <a:bodyPr/>
          <a:lstStyle/>
          <a:p>
            <a:pPr algn="l" rtl="0" eaLnBrk="1" hangingPunct="1">
              <a:lnSpc>
                <a:spcPct val="80000"/>
              </a:lnSpc>
            </a:pPr>
            <a:r>
              <a:rPr lang="en-US" sz="4000" dirty="0" smtClean="0"/>
              <a:t>“In pluralist societies we are likely to find </a:t>
            </a:r>
            <a:r>
              <a:rPr lang="en-US" sz="4000" dirty="0" smtClean="0">
                <a:hlinkClick r:id="" action="ppaction://noaction"/>
              </a:rPr>
              <a:t>reasonable disagreement </a:t>
            </a:r>
            <a:r>
              <a:rPr lang="en-US" sz="4000" dirty="0" smtClean="0"/>
              <a:t>about principles that should govern priority setting. ... In the absence of consensus on principles, a fair process allows us to agree on what is legitimate and fair.” </a:t>
            </a:r>
          </a:p>
          <a:p>
            <a:pPr algn="l" rtl="0" eaLnBrk="1" hangingPunct="1">
              <a:lnSpc>
                <a:spcPct val="80000"/>
              </a:lnSpc>
            </a:pPr>
            <a:r>
              <a:rPr lang="en-US" sz="1800" dirty="0" smtClean="0"/>
              <a:t>Norman Daniels and James Sabin, The ethics of accountability in managed care reform. </a:t>
            </a:r>
            <a:r>
              <a:rPr lang="en-US" sz="1800" i="1" dirty="0" smtClean="0"/>
              <a:t>Health Affairs</a:t>
            </a:r>
            <a:r>
              <a:rPr lang="en-US" sz="1800" dirty="0" smtClean="0"/>
              <a:t> 1998; </a:t>
            </a:r>
          </a:p>
        </p:txBody>
      </p:sp>
    </p:spTree>
    <p:extLst>
      <p:ext uri="{BB962C8B-B14F-4D97-AF65-F5344CB8AC3E}">
        <p14:creationId xmlns:p14="http://schemas.microsoft.com/office/powerpoint/2010/main" val="604721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he-IL" sz="2800" b="1" smtClean="0"/>
              <a:t>דעת הציבור על רמת השירות ותפקוד מערכת הבריאות במלאת עשור לחוק ביטוח בריאות ממלכתי</a:t>
            </a:r>
            <a:r>
              <a:rPr lang="he-IL" sz="2800" smtClean="0"/>
              <a:t/>
            </a:r>
            <a:br>
              <a:rPr lang="he-IL" sz="2800" smtClean="0"/>
            </a:br>
            <a:endParaRPr lang="en-US" sz="2800" smtClean="0"/>
          </a:p>
        </p:txBody>
      </p:sp>
      <p:sp>
        <p:nvSpPr>
          <p:cNvPr id="11267" name="Rectangle 3"/>
          <p:cNvSpPr>
            <a:spLocks noGrp="1" noChangeArrowheads="1"/>
          </p:cNvSpPr>
          <p:nvPr>
            <p:ph type="body" idx="1"/>
          </p:nvPr>
        </p:nvSpPr>
        <p:spPr/>
        <p:txBody>
          <a:bodyPr/>
          <a:lstStyle/>
          <a:p>
            <a:pPr eaLnBrk="1" hangingPunct="1">
              <a:lnSpc>
                <a:spcPct val="90000"/>
              </a:lnSpc>
            </a:pPr>
            <a:r>
              <a:rPr lang="he-IL" smtClean="0"/>
              <a:t>על מנת לבחון את עמדות הציבור לגבי עקרונות עדכון סל התרופות, שאלנו: "בכל שנה מוסיפים תרופות לסל הבריאות והתקציב הציבורי מוגבל. אילו סוגי תרופות רצוי להוסיף?" 40% ענו שרצוי להוסיף מעט תרופות יקרות למעט חולים קשים; 30% ענו שרצוי להוסיף הרבה תרופות זולות להרבה חולים; וכ-30% ענו "לא יודע" או "לא רוצה להחליט" או "הכל לכולם". </a:t>
            </a:r>
            <a:endParaRPr lang="en-US" smtClean="0"/>
          </a:p>
          <a:p>
            <a:pPr eaLnBrk="1" hangingPunct="1">
              <a:lnSpc>
                <a:spcPct val="90000"/>
              </a:lnSpc>
            </a:pPr>
            <a:r>
              <a:rPr lang="he-IL" sz="2400" smtClean="0"/>
              <a:t>סקר מכון ברוקדייל, מחברות: רויטל גרוס, שולי ברמלי-גרינברג ורונית מצליח, מרץ 2007. </a:t>
            </a:r>
            <a:endParaRPr lang="en-US" sz="2400" smtClean="0"/>
          </a:p>
        </p:txBody>
      </p:sp>
    </p:spTree>
    <p:extLst>
      <p:ext uri="{BB962C8B-B14F-4D97-AF65-F5344CB8AC3E}">
        <p14:creationId xmlns:p14="http://schemas.microsoft.com/office/powerpoint/2010/main" val="80139123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66FF"/>
          </a:solidFill>
        </p:spPr>
        <p:txBody>
          <a:bodyPr>
            <a:normAutofit fontScale="90000"/>
          </a:bodyPr>
          <a:lstStyle/>
          <a:p>
            <a:r>
              <a:rPr lang="he-IL" sz="4000" dirty="0" smtClean="0"/>
              <a:t/>
            </a:r>
            <a:br>
              <a:rPr lang="he-IL" sz="4000" dirty="0" smtClean="0"/>
            </a:br>
            <a:r>
              <a:rPr lang="he-IL" sz="4000" b="1" dirty="0"/>
              <a:t>תנאים הכרחיים להבטיח החלטות סבירות </a:t>
            </a:r>
            <a:r>
              <a:rPr lang="he-IL" sz="4000" b="1" dirty="0" smtClean="0"/>
              <a:t>והוגנות</a:t>
            </a:r>
            <a:r>
              <a:rPr lang="he-IL" sz="4000" b="1" dirty="0"/>
              <a:t/>
            </a:r>
            <a:br>
              <a:rPr lang="he-IL" sz="4000" b="1" dirty="0"/>
            </a:br>
            <a:endParaRPr lang="en-US" sz="3600" dirty="0" smtClean="0"/>
          </a:p>
        </p:txBody>
      </p:sp>
      <p:sp>
        <p:nvSpPr>
          <p:cNvPr id="14339" name="Rectangle 3"/>
          <p:cNvSpPr>
            <a:spLocks noGrp="1" noChangeArrowheads="1"/>
          </p:cNvSpPr>
          <p:nvPr>
            <p:ph type="body" idx="1"/>
          </p:nvPr>
        </p:nvSpPr>
        <p:spPr/>
        <p:txBody>
          <a:bodyPr>
            <a:noAutofit/>
          </a:bodyPr>
          <a:lstStyle/>
          <a:p>
            <a:pPr marL="609600" indent="-609600">
              <a:lnSpc>
                <a:spcPct val="90000"/>
              </a:lnSpc>
            </a:pPr>
            <a:r>
              <a:rPr lang="he-IL" sz="2400" b="1" dirty="0" smtClean="0"/>
              <a:t>תנאי הפומביות</a:t>
            </a:r>
            <a:r>
              <a:rPr lang="he-IL" sz="2400" dirty="0" smtClean="0"/>
              <a:t>: החלטות לגבי כיסוי ביטוחי לטכנולוגיות חדשות </a:t>
            </a:r>
            <a:r>
              <a:rPr lang="he-IL" sz="2400" dirty="0" err="1" smtClean="0"/>
              <a:t>והרציונאלים</a:t>
            </a:r>
            <a:r>
              <a:rPr lang="he-IL" sz="2400" dirty="0" smtClean="0"/>
              <a:t> לקביעתן, חייבים להיות נגישים לציבור.</a:t>
            </a:r>
          </a:p>
          <a:p>
            <a:pPr marL="609600" indent="-609600" eaLnBrk="1" hangingPunct="1">
              <a:lnSpc>
                <a:spcPct val="90000"/>
              </a:lnSpc>
            </a:pPr>
            <a:r>
              <a:rPr lang="he-IL" sz="2400" b="1" dirty="0" smtClean="0"/>
              <a:t>תנאי הרלוונטיות</a:t>
            </a:r>
            <a:r>
              <a:rPr lang="he-IL" sz="2400" dirty="0" smtClean="0"/>
              <a:t>: </a:t>
            </a:r>
            <a:r>
              <a:rPr lang="he-IL" sz="2400" dirty="0" err="1" smtClean="0"/>
              <a:t>הרציונאלים</a:t>
            </a:r>
            <a:r>
              <a:rPr lang="he-IL" sz="2400" dirty="0" smtClean="0"/>
              <a:t> האמורים חייבים להישען על ראיות, סיבות ועקרונות, שכל הצדדים הסבירים וההגיוניים (מנהלים, קלינאים, מטופלים וצרכני בריאות בכלל) יכולים להסכים שהם רלוונטיים להחלטה איך לתת מענה לצרכים מתנגשים של </a:t>
            </a:r>
            <a:r>
              <a:rPr lang="he-IL" sz="2400" dirty="0" err="1" smtClean="0"/>
              <a:t>האוכלוסיה</a:t>
            </a:r>
            <a:r>
              <a:rPr lang="he-IL" sz="2400" dirty="0" smtClean="0"/>
              <a:t> המבוטחת תחת אילוצי המשאבים.</a:t>
            </a:r>
          </a:p>
          <a:p>
            <a:pPr marL="609600" indent="-609600" eaLnBrk="1" hangingPunct="1">
              <a:lnSpc>
                <a:spcPct val="90000"/>
              </a:lnSpc>
            </a:pPr>
            <a:r>
              <a:rPr lang="he-IL" sz="2400" b="1" dirty="0" smtClean="0"/>
              <a:t>תנאי הערעור</a:t>
            </a:r>
            <a:r>
              <a:rPr lang="he-IL" sz="2400" dirty="0" smtClean="0"/>
              <a:t>: צריך להיות מנגנון לתקיפה וליישוב סכסוכים בנוגע להחלטות קיצוב, כולל הזדמנות להפוך החלטות לאור ראיות או נימוקים נוספים.</a:t>
            </a:r>
          </a:p>
          <a:p>
            <a:pPr marL="609600" indent="-609600" eaLnBrk="1" hangingPunct="1">
              <a:lnSpc>
                <a:spcPct val="90000"/>
              </a:lnSpc>
            </a:pPr>
            <a:r>
              <a:rPr lang="he-IL" sz="2400" b="1" dirty="0" smtClean="0"/>
              <a:t>תנאי האכיפה</a:t>
            </a:r>
            <a:r>
              <a:rPr lang="he-IL" sz="2400" dirty="0" smtClean="0"/>
              <a:t>: צריכה להיות הסדרה חוקית או וולונטרית של ההליך כדי להבטיח ששלושת התנאים דלעיל </a:t>
            </a:r>
            <a:r>
              <a:rPr lang="he-IL" sz="2400" dirty="0" err="1" smtClean="0"/>
              <a:t>יקויימו</a:t>
            </a:r>
            <a:r>
              <a:rPr lang="he-IL" sz="2400" dirty="0" smtClean="0"/>
              <a:t>.</a:t>
            </a:r>
            <a:endParaRPr lang="en-US" sz="2400" dirty="0" smtClean="0"/>
          </a:p>
          <a:p>
            <a:pPr marL="0" indent="0" algn="l" rtl="0">
              <a:lnSpc>
                <a:spcPct val="90000"/>
              </a:lnSpc>
              <a:buNone/>
            </a:pPr>
            <a:r>
              <a:rPr lang="en-US" sz="2000" dirty="0"/>
              <a:t>Norman Daniels and James Sabin, The ethics of accountability in managed care reform. </a:t>
            </a:r>
            <a:r>
              <a:rPr lang="en-US" sz="2000" i="1" dirty="0"/>
              <a:t>Health Affairs</a:t>
            </a:r>
            <a:r>
              <a:rPr lang="en-US" sz="2000" dirty="0"/>
              <a:t> 1998; </a:t>
            </a:r>
          </a:p>
          <a:p>
            <a:pPr marL="609600" indent="-609600" eaLnBrk="1" hangingPunct="1">
              <a:lnSpc>
                <a:spcPct val="90000"/>
              </a:lnSpc>
            </a:pPr>
            <a:endParaRPr lang="en-US" sz="2400" dirty="0" smtClean="0"/>
          </a:p>
        </p:txBody>
      </p:sp>
    </p:spTree>
    <p:extLst>
      <p:ext uri="{BB962C8B-B14F-4D97-AF65-F5344CB8AC3E}">
        <p14:creationId xmlns:p14="http://schemas.microsoft.com/office/powerpoint/2010/main" val="1922929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2149119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he-IL" dirty="0" smtClean="0"/>
              <a:t>הקריטריונים לתעדוף</a:t>
            </a:r>
            <a:endParaRPr lang="he-IL" dirty="0"/>
          </a:p>
        </p:txBody>
      </p:sp>
      <p:pic>
        <p:nvPicPr>
          <p:cNvPr id="7170" name="Picture 2"/>
          <p:cNvPicPr>
            <a:picLocks noChangeAspect="1" noChangeArrowheads="1"/>
          </p:cNvPicPr>
          <p:nvPr/>
        </p:nvPicPr>
        <p:blipFill>
          <a:blip r:embed="rId3" cstate="print"/>
          <a:srcRect/>
          <a:stretch>
            <a:fillRect/>
          </a:stretch>
        </p:blipFill>
        <p:spPr bwMode="auto">
          <a:xfrm>
            <a:off x="0" y="1838324"/>
            <a:ext cx="9144000" cy="4805386"/>
          </a:xfrm>
          <a:prstGeom prst="rect">
            <a:avLst/>
          </a:prstGeom>
          <a:noFill/>
          <a:ln w="9525">
            <a:noFill/>
            <a:miter lim="800000"/>
            <a:headEnd/>
            <a:tailEnd/>
          </a:ln>
        </p:spPr>
      </p:pic>
    </p:spTree>
    <p:extLst>
      <p:ext uri="{BB962C8B-B14F-4D97-AF65-F5344CB8AC3E}">
        <p14:creationId xmlns:p14="http://schemas.microsoft.com/office/powerpoint/2010/main" val="2420611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2185" y="1"/>
            <a:ext cx="9186185" cy="6858000"/>
          </a:xfrm>
          <a:prstGeom prst="rect">
            <a:avLst/>
          </a:prstGeom>
          <a:noFill/>
          <a:ln w="9525">
            <a:noFill/>
            <a:miter lim="800000"/>
            <a:headEnd/>
            <a:tailEnd/>
          </a:ln>
        </p:spPr>
      </p:pic>
    </p:spTree>
    <p:extLst>
      <p:ext uri="{BB962C8B-B14F-4D97-AF65-F5344CB8AC3E}">
        <p14:creationId xmlns:p14="http://schemas.microsoft.com/office/powerpoint/2010/main" val="296987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he-IL" dirty="0" smtClean="0"/>
              <a:t>בהיעדר משאבים מספיקים</a:t>
            </a:r>
            <a:endParaRPr lang="he-IL" dirty="0"/>
          </a:p>
        </p:txBody>
      </p:sp>
      <p:sp>
        <p:nvSpPr>
          <p:cNvPr id="4" name="Content Placeholder 3"/>
          <p:cNvSpPr>
            <a:spLocks noGrp="1"/>
          </p:cNvSpPr>
          <p:nvPr>
            <p:ph sz="half" idx="2"/>
          </p:nvPr>
        </p:nvSpPr>
        <p:spPr/>
        <p:txBody>
          <a:bodyPr/>
          <a:lstStyle/>
          <a:p>
            <a:r>
              <a:rPr lang="he-IL" sz="3600" dirty="0" smtClean="0"/>
              <a:t>או שחלק מן השירותים הרפואיים לא יכללו בסל, כדי שהיתר יוכלו להינתן לכולם</a:t>
            </a:r>
          </a:p>
          <a:p>
            <a:pPr marL="0" indent="0">
              <a:buNone/>
            </a:pPr>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911975228"/>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88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endParaRPr lang="he-IL"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90272"/>
            <a:ext cx="3456384" cy="4128458"/>
          </a:xfrm>
        </p:spPr>
      </p:pic>
      <p:sp>
        <p:nvSpPr>
          <p:cNvPr id="4" name="Content Placeholder 3"/>
          <p:cNvSpPr>
            <a:spLocks noGrp="1"/>
          </p:cNvSpPr>
          <p:nvPr>
            <p:ph sz="half" idx="2"/>
          </p:nvPr>
        </p:nvSpPr>
        <p:spPr/>
        <p:txBody>
          <a:bodyPr/>
          <a:lstStyle/>
          <a:p>
            <a:r>
              <a:rPr lang="he-IL" sz="3600" dirty="0" smtClean="0"/>
              <a:t>או שהשירותים הרפואיים יינתנו רק לחלק מן האנשים הנזקקים להם</a:t>
            </a:r>
            <a:endParaRPr lang="en-US" sz="3600" dirty="0" smtClean="0"/>
          </a:p>
          <a:p>
            <a:pPr marL="0" indent="0">
              <a:buNone/>
            </a:pPr>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he-IL"/>
          </a:p>
        </p:txBody>
      </p:sp>
    </p:spTree>
    <p:extLst>
      <p:ext uri="{BB962C8B-B14F-4D97-AF65-F5344CB8AC3E}">
        <p14:creationId xmlns:p14="http://schemas.microsoft.com/office/powerpoint/2010/main" val="32567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5122" name="Rectangle 2"/>
          <p:cNvSpPr>
            <a:spLocks noGrp="1" noChangeArrowheads="1"/>
          </p:cNvSpPr>
          <p:nvPr>
            <p:ph type="title"/>
          </p:nvPr>
        </p:nvSpPr>
        <p:spPr>
          <a:solidFill>
            <a:srgbClr val="FDE3A1"/>
          </a:solidFill>
        </p:spPr>
        <p:txBody>
          <a:bodyPr/>
          <a:lstStyle/>
          <a:p>
            <a:r>
              <a:rPr lang="he-IL" dirty="0" smtClean="0"/>
              <a:t>החלטות במיקרו</a:t>
            </a:r>
            <a:endParaRPr lang="en-US" dirty="0"/>
          </a:p>
        </p:txBody>
      </p:sp>
      <p:graphicFrame>
        <p:nvGraphicFramePr>
          <p:cNvPr id="5123" name="Object 3"/>
          <p:cNvGraphicFramePr>
            <a:graphicFrameLocks noGrp="1" noChangeAspect="1"/>
          </p:cNvGraphicFramePr>
          <p:nvPr>
            <p:ph type="clipArt" sz="half" idx="1"/>
          </p:nvPr>
        </p:nvGraphicFramePr>
        <p:xfrm>
          <a:off x="457200" y="2628900"/>
          <a:ext cx="4033838" cy="2468563"/>
        </p:xfrm>
        <a:graphic>
          <a:graphicData uri="http://schemas.openxmlformats.org/presentationml/2006/ole">
            <mc:AlternateContent xmlns:mc="http://schemas.openxmlformats.org/markup-compatibility/2006">
              <mc:Choice xmlns:v="urn:schemas-microsoft-com:vml" Requires="v">
                <p:oleObj spid="_x0000_s10267" name="Clip" r:id="rId3" imgW="838095" imgH="494976" progId="MS_ClipArt_Gallery.2">
                  <p:embed/>
                </p:oleObj>
              </mc:Choice>
              <mc:Fallback>
                <p:oleObj name="Clip" r:id="rId3" imgW="838095" imgH="49497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28900"/>
                        <a:ext cx="4033838" cy="2468563"/>
                      </a:xfrm>
                      <a:prstGeom prst="rect">
                        <a:avLst/>
                      </a:prstGeom>
                    </p:spPr>
                  </p:pic>
                </p:oleObj>
              </mc:Fallback>
            </mc:AlternateContent>
          </a:graphicData>
        </a:graphic>
      </p:graphicFrame>
      <p:sp>
        <p:nvSpPr>
          <p:cNvPr id="5124" name="Rectangle 4"/>
          <p:cNvSpPr>
            <a:spLocks noGrp="1" noChangeArrowheads="1"/>
          </p:cNvSpPr>
          <p:nvPr>
            <p:ph type="body" sz="half" idx="2"/>
          </p:nvPr>
        </p:nvSpPr>
        <p:spPr>
          <a:xfrm>
            <a:off x="4652963" y="1600200"/>
            <a:ext cx="4033837" cy="4525963"/>
          </a:xfrm>
        </p:spPr>
        <p:txBody>
          <a:bodyPr/>
          <a:lstStyle/>
          <a:p>
            <a:r>
              <a:rPr lang="he-IL" sz="2800" dirty="0" smtClean="0"/>
              <a:t>חלוקת המשאבים הנתונים בין חולים מסוימים</a:t>
            </a:r>
            <a:r>
              <a:rPr lang="en-US" sz="2800" dirty="0" smtClean="0"/>
              <a:t>:</a:t>
            </a:r>
          </a:p>
          <a:p>
            <a:r>
              <a:rPr lang="he-IL" sz="2800" dirty="0" smtClean="0"/>
              <a:t>מי יקבל משאבים רפואיים נדירים שאינם יכולים להינתן לכולם</a:t>
            </a:r>
            <a:r>
              <a:rPr lang="en-US" sz="2800" dirty="0" smtClean="0"/>
              <a:t>.</a:t>
            </a:r>
            <a:endParaRPr lang="en-US" sz="2800" dirty="0"/>
          </a:p>
        </p:txBody>
      </p:sp>
    </p:spTree>
    <p:extLst>
      <p:ext uri="{BB962C8B-B14F-4D97-AF65-F5344CB8AC3E}">
        <p14:creationId xmlns:p14="http://schemas.microsoft.com/office/powerpoint/2010/main" val="179460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למי נשתיל את הכבד?</a:t>
            </a:r>
            <a:endParaRPr lang="he-IL" dirty="0"/>
          </a:p>
        </p:txBody>
      </p:sp>
      <p:sp>
        <p:nvSpPr>
          <p:cNvPr id="4" name="Text Placeholder 3"/>
          <p:cNvSpPr>
            <a:spLocks noGrp="1"/>
          </p:cNvSpPr>
          <p:nvPr>
            <p:ph type="body" sz="half" idx="2"/>
          </p:nvPr>
        </p:nvSpPr>
        <p:spPr/>
        <p:txBody>
          <a:bodyPr/>
          <a:lstStyle/>
          <a:p>
            <a:endParaRPr lang="he-IL" dirty="0"/>
          </a:p>
        </p:txBody>
      </p:sp>
      <p:sp>
        <p:nvSpPr>
          <p:cNvPr id="5" name="Footer Placeholder 4"/>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 y="4077072"/>
            <a:ext cx="2664718" cy="19942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060848"/>
            <a:ext cx="2497460" cy="1498476"/>
          </a:xfrm>
          <a:prstGeom prst="rect">
            <a:avLst/>
          </a:prstGeom>
        </p:spPr>
      </p:pic>
      <p:pic>
        <p:nvPicPr>
          <p:cNvPr id="10" name="Content Placeholder 9"/>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2645261" y="1628800"/>
            <a:ext cx="1926867" cy="2571746"/>
          </a:xfr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3117" y="4077072"/>
            <a:ext cx="3810000" cy="28575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8117" y="1628800"/>
            <a:ext cx="4152900" cy="3105150"/>
          </a:xfrm>
          <a:prstGeom prst="rect">
            <a:avLst/>
          </a:prstGeom>
        </p:spPr>
      </p:pic>
    </p:spTree>
    <p:extLst>
      <p:ext uri="{BB962C8B-B14F-4D97-AF65-F5344CB8AC3E}">
        <p14:creationId xmlns:p14="http://schemas.microsoft.com/office/powerpoint/2010/main" val="353381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e-IL" smtClean="0"/>
              <a:t>עו"ד  ד"ר עפרה גולן, כל הזכויות שמורות (</a:t>
            </a:r>
            <a:r>
              <a:rPr lang="en-US" smtClean="0"/>
              <a:t>C)</a:t>
            </a:r>
            <a:endParaRPr lang="en-US"/>
          </a:p>
        </p:txBody>
      </p:sp>
      <p:sp>
        <p:nvSpPr>
          <p:cNvPr id="6146" name="Rectangle 2"/>
          <p:cNvSpPr>
            <a:spLocks noGrp="1" noChangeArrowheads="1"/>
          </p:cNvSpPr>
          <p:nvPr>
            <p:ph type="title"/>
          </p:nvPr>
        </p:nvSpPr>
        <p:spPr>
          <a:solidFill>
            <a:srgbClr val="F8A6EA"/>
          </a:solidFill>
        </p:spPr>
        <p:txBody>
          <a:bodyPr/>
          <a:lstStyle/>
          <a:p>
            <a:r>
              <a:rPr lang="he-IL"/>
              <a:t>הבסיס להחלטות</a:t>
            </a:r>
            <a:endParaRPr lang="en-US"/>
          </a:p>
        </p:txBody>
      </p:sp>
      <p:graphicFrame>
        <p:nvGraphicFramePr>
          <p:cNvPr id="6147" name="Object 3"/>
          <p:cNvGraphicFramePr>
            <a:graphicFrameLocks noGrp="1" noChangeAspect="1"/>
          </p:cNvGraphicFramePr>
          <p:nvPr>
            <p:ph type="clipArt" sz="half" idx="1"/>
          </p:nvPr>
        </p:nvGraphicFramePr>
        <p:xfrm>
          <a:off x="457200" y="2878138"/>
          <a:ext cx="4033838" cy="1968500"/>
        </p:xfrm>
        <a:graphic>
          <a:graphicData uri="http://schemas.openxmlformats.org/presentationml/2006/ole">
            <mc:AlternateContent xmlns:mc="http://schemas.openxmlformats.org/markup-compatibility/2006">
              <mc:Choice xmlns:v="urn:schemas-microsoft-com:vml" Requires="v">
                <p:oleObj spid="_x0000_s7272" name="Clip" r:id="rId3" imgW="4739760" imgH="2225520" progId="MS_ClipArt_Gallery.2">
                  <p:embed/>
                </p:oleObj>
              </mc:Choice>
              <mc:Fallback>
                <p:oleObj name="Clip" r:id="rId3" imgW="4739760" imgH="222552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78138"/>
                        <a:ext cx="4033838" cy="1968500"/>
                      </a:xfrm>
                      <a:prstGeom prst="rect">
                        <a:avLst/>
                      </a:prstGeom>
                    </p:spPr>
                  </p:pic>
                </p:oleObj>
              </mc:Fallback>
            </mc:AlternateContent>
          </a:graphicData>
        </a:graphic>
      </p:graphicFrame>
      <p:sp>
        <p:nvSpPr>
          <p:cNvPr id="6148" name="Rectangle 4"/>
          <p:cNvSpPr>
            <a:spLocks noGrp="1" noChangeArrowheads="1"/>
          </p:cNvSpPr>
          <p:nvPr>
            <p:ph type="body" sz="half" idx="2"/>
          </p:nvPr>
        </p:nvSpPr>
        <p:spPr>
          <a:xfrm>
            <a:off x="4652963" y="1600200"/>
            <a:ext cx="4033837" cy="4525963"/>
          </a:xfrm>
        </p:spPr>
        <p:txBody>
          <a:bodyPr/>
          <a:lstStyle/>
          <a:p>
            <a:r>
              <a:rPr lang="he-IL" sz="2800"/>
              <a:t>הערכה מוסרית לגבי השאלה איך ניתן לענות בצורה הוגנת על דרישות מתחרות  = תיאוריה של צדק</a:t>
            </a:r>
            <a:endParaRPr lang="en-US" sz="2800"/>
          </a:p>
        </p:txBody>
      </p:sp>
    </p:spTree>
    <p:extLst>
      <p:ext uri="{BB962C8B-B14F-4D97-AF65-F5344CB8AC3E}">
        <p14:creationId xmlns:p14="http://schemas.microsoft.com/office/powerpoint/2010/main" val="388674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0-#ppt_w/2"/>
                                          </p:val>
                                        </p:tav>
                                        <p:tav tm="100000">
                                          <p:val>
                                            <p:strVal val="#ppt_x"/>
                                          </p:val>
                                        </p:tav>
                                      </p:tavLst>
                                    </p:anim>
                                    <p:anim calcmode="lin" valueType="num">
                                      <p:cBhvr additive="base">
                                        <p:cTn id="1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anim calcmode="lin" valueType="num">
                                      <p:cBhvr additive="base">
                                        <p:cTn id="19"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8"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2516</TotalTime>
  <Words>2068</Words>
  <Application>Microsoft Office PowerPoint</Application>
  <PresentationFormat>On-screen Show (4:3)</PresentationFormat>
  <Paragraphs>298</Paragraphs>
  <Slides>46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Clip</vt:lpstr>
      <vt:lpstr>Image</vt:lpstr>
      <vt:lpstr> רפואה בתנאי משאבים מוגבלים </vt:lpstr>
      <vt:lpstr>משאבים מוגבלים</vt:lpstr>
      <vt:lpstr>דרכים לפתרון הבעיה</vt:lpstr>
      <vt:lpstr>PowerPoint Presentation</vt:lpstr>
      <vt:lpstr>בהיעדר משאבים מספיקים</vt:lpstr>
      <vt:lpstr>PowerPoint Presentation</vt:lpstr>
      <vt:lpstr>החלטות במיקרו</vt:lpstr>
      <vt:lpstr>למי נשתיל את הכבד?</vt:lpstr>
      <vt:lpstr>הבסיס להחלטות</vt:lpstr>
      <vt:lpstr>הבסיס לתיאוריות של צדק</vt:lpstr>
      <vt:lpstr>כלל הצדק הפורמאלי בהקשר הרפואי</vt:lpstr>
      <vt:lpstr>כלל הצדק הפורמאלי בהקשר הרפואי</vt:lpstr>
      <vt:lpstr>תיאורית הצדק של רולס ((Rawls</vt:lpstr>
      <vt:lpstr>הבדלים רלוונטיים (?) להחלטות במיקרו</vt:lpstr>
      <vt:lpstr>האם גיל הוא הבדל רלוונטי?</vt:lpstr>
      <vt:lpstr>חוק זכויות החולה, התשנ"ו-1996</vt:lpstr>
      <vt:lpstr>עונשין</vt:lpstr>
      <vt:lpstr>הוועדה הציבורית לבחינת סוגיית הגיל כקריטריון לרישום להשתלת איברים מתורמים נפטרים (2014)</vt:lpstr>
      <vt:lpstr>הבדלים רלוונטיים (?) להחלטות במיקרו</vt:lpstr>
      <vt:lpstr>ערכים מנחים</vt:lpstr>
      <vt:lpstr>קידום שוויוניות</vt:lpstr>
      <vt:lpstr>קידום שוויוניות</vt:lpstr>
      <vt:lpstr>עזרה לחלשים ביותר</vt:lpstr>
      <vt:lpstr>מקסום התועלת</vt:lpstr>
      <vt:lpstr>תועלת חברתית</vt:lpstr>
      <vt:lpstr>תועלת חברתית</vt:lpstr>
      <vt:lpstr>PowerPoint Presentation</vt:lpstr>
      <vt:lpstr>קדימויות בטיפול רפואי</vt:lpstr>
      <vt:lpstr>המבחן לשוויון</vt:lpstr>
      <vt:lpstr>  First comes first served    </vt:lpstr>
      <vt:lpstr>החלטות במקרו</vt:lpstr>
      <vt:lpstr>האם המחלה היא הבדל רלוונטי?</vt:lpstr>
      <vt:lpstr>ועדות הסל - נתוני פתיחה</vt:lpstr>
      <vt:lpstr>דוגמה טיפוסית להתפלגות הבקשות המובילות (מתוך ועדת סל 2006)</vt:lpstr>
      <vt:lpstr>המשימה</vt:lpstr>
      <vt:lpstr>הנחות היסוד</vt:lpstr>
      <vt:lpstr>השיקולים הרלוונטיים להחלטות במקרו</vt:lpstr>
      <vt:lpstr>שיקולים ערכיים</vt:lpstr>
      <vt:lpstr>השיקולים הרלוונטיים למקסום התועלת</vt:lpstr>
      <vt:lpstr>תפיסת התעדוף</vt:lpstr>
      <vt:lpstr> “Accountability for reasonableness"  </vt:lpstr>
      <vt:lpstr>דעת הציבור על רמת השירות ותפקוד מערכת הבריאות במלאת עשור לחוק ביטוח בריאות ממלכתי </vt:lpstr>
      <vt:lpstr> תנאים הכרחיים להבטיח החלטות סבירות והוגנות </vt:lpstr>
      <vt:lpstr>PowerPoint Presentation</vt:lpstr>
      <vt:lpstr>הקריטריונים לתעדוף</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108</cp:revision>
  <dcterms:created xsi:type="dcterms:W3CDTF">2013-01-08T14:43:07Z</dcterms:created>
  <dcterms:modified xsi:type="dcterms:W3CDTF">2015-12-15T09:53:39Z</dcterms:modified>
</cp:coreProperties>
</file>