
<file path=[Content_Types].xml><?xml version="1.0" encoding="utf-8"?>
<Types xmlns="http://schemas.openxmlformats.org/package/2006/content-types">
  <Default Extension="gif" ContentType="image/gif"/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1" r:id="rId4"/>
    <p:sldId id="266" r:id="rId5"/>
    <p:sldId id="262" r:id="rId6"/>
    <p:sldId id="258" r:id="rId7"/>
    <p:sldId id="268" r:id="rId8"/>
    <p:sldId id="259" r:id="rId9"/>
    <p:sldId id="264" r:id="rId10"/>
    <p:sldId id="267" r:id="rId11"/>
  </p:sldIdLst>
  <p:sldSz cx="12192000" cy="6858000"/>
  <p:notesSz cx="6858000" cy="9144000"/>
  <p:defaultTextStyle>
    <a:defPPr>
      <a:defRPr lang="en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מקטע ברירת מחדל" id="{BBEAB4D2-730A-4950-AAE3-EDA6FD09C797}">
          <p14:sldIdLst>
            <p14:sldId id="256"/>
            <p14:sldId id="257"/>
            <p14:sldId id="261"/>
            <p14:sldId id="266"/>
            <p14:sldId id="262"/>
            <p14:sldId id="258"/>
            <p14:sldId id="268"/>
            <p14:sldId id="259"/>
            <p14:sldId id="264"/>
          </p14:sldIdLst>
        </p14:section>
        <p14:section name="נספחים" id="{2C7C7672-1F83-4599-864F-19C3C21CABD6}">
          <p14:sldIdLst>
            <p14:sldId id="26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000" autoAdjust="0"/>
    <p:restoredTop sz="87407" autoAdjust="0"/>
  </p:normalViewPr>
  <p:slideViewPr>
    <p:cSldViewPr snapToGrid="0">
      <p:cViewPr varScale="1">
        <p:scale>
          <a:sx n="63" d="100"/>
          <a:sy n="63" d="100"/>
        </p:scale>
        <p:origin x="10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2D221D-FA50-4C5D-8554-A50E4DCC0205}" type="doc">
      <dgm:prSet loTypeId="urn:microsoft.com/office/officeart/2005/8/layout/gear1" loCatId="process" qsTypeId="urn:microsoft.com/office/officeart/2005/8/quickstyle/simple1" qsCatId="simple" csTypeId="urn:microsoft.com/office/officeart/2005/8/colors/accent1_2" csCatId="accent1" phldr="1"/>
      <dgm:spPr/>
    </dgm:pt>
    <dgm:pt modelId="{9F52B340-3FA8-4035-864D-2C763BAEFC64}">
      <dgm:prSet phldrT="[טקסט]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he-IL" dirty="0"/>
            <a:t>סנכרוני – </a:t>
          </a:r>
          <a:r>
            <a:rPr lang="en-US" dirty="0"/>
            <a:t>zoom</a:t>
          </a:r>
          <a:endParaRPr lang="en-IL" dirty="0"/>
        </a:p>
      </dgm:t>
    </dgm:pt>
    <dgm:pt modelId="{1665E020-42DA-4886-BD67-E27E43C389FE}" type="parTrans" cxnId="{904FA07A-D810-4F77-A754-392A061CFF81}">
      <dgm:prSet/>
      <dgm:spPr/>
      <dgm:t>
        <a:bodyPr/>
        <a:lstStyle/>
        <a:p>
          <a:endParaRPr lang="en-IL"/>
        </a:p>
      </dgm:t>
    </dgm:pt>
    <dgm:pt modelId="{41F415E3-950B-465B-BDFD-D37A6741F673}" type="sibTrans" cxnId="{904FA07A-D810-4F77-A754-392A061CFF81}">
      <dgm:prSet/>
      <dgm:spPr/>
      <dgm:t>
        <a:bodyPr/>
        <a:lstStyle/>
        <a:p>
          <a:endParaRPr lang="en-IL"/>
        </a:p>
      </dgm:t>
    </dgm:pt>
    <dgm:pt modelId="{176E1B01-4C3F-4065-A631-215C87E04E61}">
      <dgm:prSet phldrT="[טקסט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he-IL" dirty="0"/>
            <a:t>א-סנכרוני</a:t>
          </a:r>
          <a:endParaRPr lang="en-IL" dirty="0"/>
        </a:p>
      </dgm:t>
    </dgm:pt>
    <dgm:pt modelId="{FDF7E8C2-CAD1-48B9-B3CB-A3D8BCBF93A2}" type="parTrans" cxnId="{59E6E71C-095D-49A8-85B5-980F99C05CF8}">
      <dgm:prSet/>
      <dgm:spPr/>
      <dgm:t>
        <a:bodyPr/>
        <a:lstStyle/>
        <a:p>
          <a:endParaRPr lang="en-IL"/>
        </a:p>
      </dgm:t>
    </dgm:pt>
    <dgm:pt modelId="{9ED4C7AE-EAB2-4600-ACAA-A6F4010C4CA2}" type="sibTrans" cxnId="{59E6E71C-095D-49A8-85B5-980F99C05CF8}">
      <dgm:prSet/>
      <dgm:spPr/>
      <dgm:t>
        <a:bodyPr/>
        <a:lstStyle/>
        <a:p>
          <a:endParaRPr lang="en-IL"/>
        </a:p>
      </dgm:t>
    </dgm:pt>
    <dgm:pt modelId="{BBB7B2B3-3FC7-4CF9-AA40-8DE395CA33AE}">
      <dgm:prSet phldrT="[טקסט]"/>
      <dgm:spPr/>
      <dgm:t>
        <a:bodyPr/>
        <a:lstStyle/>
        <a:p>
          <a:r>
            <a:rPr lang="he-IL" dirty="0"/>
            <a:t>תקשורת והערכה</a:t>
          </a:r>
          <a:endParaRPr lang="en-IL" dirty="0"/>
        </a:p>
      </dgm:t>
    </dgm:pt>
    <dgm:pt modelId="{543DC040-93A5-4220-9CFE-67A6B37FD10F}" type="parTrans" cxnId="{C6DF43E0-A5E7-4AA9-9A9F-AF9487810157}">
      <dgm:prSet/>
      <dgm:spPr/>
      <dgm:t>
        <a:bodyPr/>
        <a:lstStyle/>
        <a:p>
          <a:endParaRPr lang="en-IL"/>
        </a:p>
      </dgm:t>
    </dgm:pt>
    <dgm:pt modelId="{68359C26-B380-43E8-A206-E305696B821B}" type="sibTrans" cxnId="{C6DF43E0-A5E7-4AA9-9A9F-AF9487810157}">
      <dgm:prSet/>
      <dgm:spPr/>
      <dgm:t>
        <a:bodyPr/>
        <a:lstStyle/>
        <a:p>
          <a:endParaRPr lang="en-IL"/>
        </a:p>
      </dgm:t>
    </dgm:pt>
    <dgm:pt modelId="{20ED2415-18D9-4EB3-AFDD-83C181EEFA23}" type="pres">
      <dgm:prSet presAssocID="{7E2D221D-FA50-4C5D-8554-A50E4DCC0205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2A1B9A31-2715-4649-B0FA-5E12E3531D66}" type="pres">
      <dgm:prSet presAssocID="{9F52B340-3FA8-4035-864D-2C763BAEFC64}" presName="gear1" presStyleLbl="node1" presStyleIdx="0" presStyleCnt="3">
        <dgm:presLayoutVars>
          <dgm:chMax val="1"/>
          <dgm:bulletEnabled val="1"/>
        </dgm:presLayoutVars>
      </dgm:prSet>
      <dgm:spPr/>
    </dgm:pt>
    <dgm:pt modelId="{5AEE9E55-EB75-437E-8178-444C514F29AE}" type="pres">
      <dgm:prSet presAssocID="{9F52B340-3FA8-4035-864D-2C763BAEFC64}" presName="gear1srcNode" presStyleLbl="node1" presStyleIdx="0" presStyleCnt="3"/>
      <dgm:spPr/>
    </dgm:pt>
    <dgm:pt modelId="{D6E546D5-2476-453D-BE0A-B6F88FCD957F}" type="pres">
      <dgm:prSet presAssocID="{9F52B340-3FA8-4035-864D-2C763BAEFC64}" presName="gear1dstNode" presStyleLbl="node1" presStyleIdx="0" presStyleCnt="3"/>
      <dgm:spPr/>
    </dgm:pt>
    <dgm:pt modelId="{A41CEEB0-27A9-4AAF-BB1E-6DCF7CE612B5}" type="pres">
      <dgm:prSet presAssocID="{176E1B01-4C3F-4065-A631-215C87E04E61}" presName="gear2" presStyleLbl="node1" presStyleIdx="1" presStyleCnt="3">
        <dgm:presLayoutVars>
          <dgm:chMax val="1"/>
          <dgm:bulletEnabled val="1"/>
        </dgm:presLayoutVars>
      </dgm:prSet>
      <dgm:spPr/>
    </dgm:pt>
    <dgm:pt modelId="{20BCB0E5-A6CE-4690-BCF4-D81BE6787F2F}" type="pres">
      <dgm:prSet presAssocID="{176E1B01-4C3F-4065-A631-215C87E04E61}" presName="gear2srcNode" presStyleLbl="node1" presStyleIdx="1" presStyleCnt="3"/>
      <dgm:spPr/>
    </dgm:pt>
    <dgm:pt modelId="{EE98AF6A-BEFE-4263-8A9F-1349743E7007}" type="pres">
      <dgm:prSet presAssocID="{176E1B01-4C3F-4065-A631-215C87E04E61}" presName="gear2dstNode" presStyleLbl="node1" presStyleIdx="1" presStyleCnt="3"/>
      <dgm:spPr/>
    </dgm:pt>
    <dgm:pt modelId="{1D49129C-232B-42C2-8EA7-DC3B4F3A1235}" type="pres">
      <dgm:prSet presAssocID="{BBB7B2B3-3FC7-4CF9-AA40-8DE395CA33AE}" presName="gear3" presStyleLbl="node1" presStyleIdx="2" presStyleCnt="3"/>
      <dgm:spPr/>
    </dgm:pt>
    <dgm:pt modelId="{FF6D0225-3B65-4453-993F-48EC753D7118}" type="pres">
      <dgm:prSet presAssocID="{BBB7B2B3-3FC7-4CF9-AA40-8DE395CA33AE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74A264CB-1AC4-4714-A433-55FA9C785C2C}" type="pres">
      <dgm:prSet presAssocID="{BBB7B2B3-3FC7-4CF9-AA40-8DE395CA33AE}" presName="gear3srcNode" presStyleLbl="node1" presStyleIdx="2" presStyleCnt="3"/>
      <dgm:spPr/>
    </dgm:pt>
    <dgm:pt modelId="{093486DD-61DE-4EC7-8B1E-BF9ED6C6748B}" type="pres">
      <dgm:prSet presAssocID="{BBB7B2B3-3FC7-4CF9-AA40-8DE395CA33AE}" presName="gear3dstNode" presStyleLbl="node1" presStyleIdx="2" presStyleCnt="3"/>
      <dgm:spPr/>
    </dgm:pt>
    <dgm:pt modelId="{F9C931D4-7572-45F6-8B8E-29D98AD987B9}" type="pres">
      <dgm:prSet presAssocID="{41F415E3-950B-465B-BDFD-D37A6741F673}" presName="connector1" presStyleLbl="sibTrans2D1" presStyleIdx="0" presStyleCnt="3"/>
      <dgm:spPr/>
    </dgm:pt>
    <dgm:pt modelId="{4D6E66A3-2E93-4636-BB73-71DCF1D7BF8B}" type="pres">
      <dgm:prSet presAssocID="{9ED4C7AE-EAB2-4600-ACAA-A6F4010C4CA2}" presName="connector2" presStyleLbl="sibTrans2D1" presStyleIdx="1" presStyleCnt="3"/>
      <dgm:spPr/>
    </dgm:pt>
    <dgm:pt modelId="{CBEEB4F0-D724-40BD-8FD5-A4220941E011}" type="pres">
      <dgm:prSet presAssocID="{68359C26-B380-43E8-A206-E305696B821B}" presName="connector3" presStyleLbl="sibTrans2D1" presStyleIdx="2" presStyleCnt="3"/>
      <dgm:spPr/>
    </dgm:pt>
  </dgm:ptLst>
  <dgm:cxnLst>
    <dgm:cxn modelId="{59E6E71C-095D-49A8-85B5-980F99C05CF8}" srcId="{7E2D221D-FA50-4C5D-8554-A50E4DCC0205}" destId="{176E1B01-4C3F-4065-A631-215C87E04E61}" srcOrd="1" destOrd="0" parTransId="{FDF7E8C2-CAD1-48B9-B3CB-A3D8BCBF93A2}" sibTransId="{9ED4C7AE-EAB2-4600-ACAA-A6F4010C4CA2}"/>
    <dgm:cxn modelId="{EB87BA32-CCB7-495F-AD26-4DC9306B3334}" type="presOf" srcId="{176E1B01-4C3F-4065-A631-215C87E04E61}" destId="{20BCB0E5-A6CE-4690-BCF4-D81BE6787F2F}" srcOrd="1" destOrd="0" presId="urn:microsoft.com/office/officeart/2005/8/layout/gear1"/>
    <dgm:cxn modelId="{F734273C-AFD0-4DE7-AC8E-B499AB401CC8}" type="presOf" srcId="{176E1B01-4C3F-4065-A631-215C87E04E61}" destId="{A41CEEB0-27A9-4AAF-BB1E-6DCF7CE612B5}" srcOrd="0" destOrd="0" presId="urn:microsoft.com/office/officeart/2005/8/layout/gear1"/>
    <dgm:cxn modelId="{1CE29A5D-CDBF-4EAD-9C2A-AF2E015E7D71}" type="presOf" srcId="{BBB7B2B3-3FC7-4CF9-AA40-8DE395CA33AE}" destId="{093486DD-61DE-4EC7-8B1E-BF9ED6C6748B}" srcOrd="3" destOrd="0" presId="urn:microsoft.com/office/officeart/2005/8/layout/gear1"/>
    <dgm:cxn modelId="{0C24DF5D-5EE8-46C9-B101-993CCBF41507}" type="presOf" srcId="{BBB7B2B3-3FC7-4CF9-AA40-8DE395CA33AE}" destId="{FF6D0225-3B65-4453-993F-48EC753D7118}" srcOrd="1" destOrd="0" presId="urn:microsoft.com/office/officeart/2005/8/layout/gear1"/>
    <dgm:cxn modelId="{79875E60-E8B9-4692-8688-59C68E5AADC4}" type="presOf" srcId="{BBB7B2B3-3FC7-4CF9-AA40-8DE395CA33AE}" destId="{74A264CB-1AC4-4714-A433-55FA9C785C2C}" srcOrd="2" destOrd="0" presId="urn:microsoft.com/office/officeart/2005/8/layout/gear1"/>
    <dgm:cxn modelId="{23237961-6C96-4B43-AFD6-F6DAA31D768A}" type="presOf" srcId="{7E2D221D-FA50-4C5D-8554-A50E4DCC0205}" destId="{20ED2415-18D9-4EB3-AFDD-83C181EEFA23}" srcOrd="0" destOrd="0" presId="urn:microsoft.com/office/officeart/2005/8/layout/gear1"/>
    <dgm:cxn modelId="{C9A1A849-63D9-4CD0-A3EA-ACB7C94F317D}" type="presOf" srcId="{68359C26-B380-43E8-A206-E305696B821B}" destId="{CBEEB4F0-D724-40BD-8FD5-A4220941E011}" srcOrd="0" destOrd="0" presId="urn:microsoft.com/office/officeart/2005/8/layout/gear1"/>
    <dgm:cxn modelId="{A0CF166A-FB0F-4640-B43F-B5273EFC6228}" type="presOf" srcId="{9ED4C7AE-EAB2-4600-ACAA-A6F4010C4CA2}" destId="{4D6E66A3-2E93-4636-BB73-71DCF1D7BF8B}" srcOrd="0" destOrd="0" presId="urn:microsoft.com/office/officeart/2005/8/layout/gear1"/>
    <dgm:cxn modelId="{927A4B4F-E2FA-434D-B943-7E3802026467}" type="presOf" srcId="{176E1B01-4C3F-4065-A631-215C87E04E61}" destId="{EE98AF6A-BEFE-4263-8A9F-1349743E7007}" srcOrd="2" destOrd="0" presId="urn:microsoft.com/office/officeart/2005/8/layout/gear1"/>
    <dgm:cxn modelId="{904FA07A-D810-4F77-A754-392A061CFF81}" srcId="{7E2D221D-FA50-4C5D-8554-A50E4DCC0205}" destId="{9F52B340-3FA8-4035-864D-2C763BAEFC64}" srcOrd="0" destOrd="0" parTransId="{1665E020-42DA-4886-BD67-E27E43C389FE}" sibTransId="{41F415E3-950B-465B-BDFD-D37A6741F673}"/>
    <dgm:cxn modelId="{85FC2586-01D1-4C42-81F1-419706EC002C}" type="presOf" srcId="{9F52B340-3FA8-4035-864D-2C763BAEFC64}" destId="{2A1B9A31-2715-4649-B0FA-5E12E3531D66}" srcOrd="0" destOrd="0" presId="urn:microsoft.com/office/officeart/2005/8/layout/gear1"/>
    <dgm:cxn modelId="{133B7ACB-127C-4C52-90C1-21161C58251F}" type="presOf" srcId="{9F52B340-3FA8-4035-864D-2C763BAEFC64}" destId="{D6E546D5-2476-453D-BE0A-B6F88FCD957F}" srcOrd="2" destOrd="0" presId="urn:microsoft.com/office/officeart/2005/8/layout/gear1"/>
    <dgm:cxn modelId="{B547C6DF-B032-4659-9CCC-B3FFB4F72D47}" type="presOf" srcId="{41F415E3-950B-465B-BDFD-D37A6741F673}" destId="{F9C931D4-7572-45F6-8B8E-29D98AD987B9}" srcOrd="0" destOrd="0" presId="urn:microsoft.com/office/officeart/2005/8/layout/gear1"/>
    <dgm:cxn modelId="{C6DF43E0-A5E7-4AA9-9A9F-AF9487810157}" srcId="{7E2D221D-FA50-4C5D-8554-A50E4DCC0205}" destId="{BBB7B2B3-3FC7-4CF9-AA40-8DE395CA33AE}" srcOrd="2" destOrd="0" parTransId="{543DC040-93A5-4220-9CFE-67A6B37FD10F}" sibTransId="{68359C26-B380-43E8-A206-E305696B821B}"/>
    <dgm:cxn modelId="{13F803ED-C062-4B34-BA3C-A0A279365294}" type="presOf" srcId="{9F52B340-3FA8-4035-864D-2C763BAEFC64}" destId="{5AEE9E55-EB75-437E-8178-444C514F29AE}" srcOrd="1" destOrd="0" presId="urn:microsoft.com/office/officeart/2005/8/layout/gear1"/>
    <dgm:cxn modelId="{0E9669EF-0359-4568-968A-1FD645043EEC}" type="presOf" srcId="{BBB7B2B3-3FC7-4CF9-AA40-8DE395CA33AE}" destId="{1D49129C-232B-42C2-8EA7-DC3B4F3A1235}" srcOrd="0" destOrd="0" presId="urn:microsoft.com/office/officeart/2005/8/layout/gear1"/>
    <dgm:cxn modelId="{E2B03C60-4012-401A-B760-C427A2A14569}" type="presParOf" srcId="{20ED2415-18D9-4EB3-AFDD-83C181EEFA23}" destId="{2A1B9A31-2715-4649-B0FA-5E12E3531D66}" srcOrd="0" destOrd="0" presId="urn:microsoft.com/office/officeart/2005/8/layout/gear1"/>
    <dgm:cxn modelId="{9C3FB0BC-B048-4D89-9056-C3C716A3D9DD}" type="presParOf" srcId="{20ED2415-18D9-4EB3-AFDD-83C181EEFA23}" destId="{5AEE9E55-EB75-437E-8178-444C514F29AE}" srcOrd="1" destOrd="0" presId="urn:microsoft.com/office/officeart/2005/8/layout/gear1"/>
    <dgm:cxn modelId="{8DADA4C2-A748-4897-9A9B-FCCE4074947A}" type="presParOf" srcId="{20ED2415-18D9-4EB3-AFDD-83C181EEFA23}" destId="{D6E546D5-2476-453D-BE0A-B6F88FCD957F}" srcOrd="2" destOrd="0" presId="urn:microsoft.com/office/officeart/2005/8/layout/gear1"/>
    <dgm:cxn modelId="{D6F71AC9-B54F-4356-8218-933A28FB0CD2}" type="presParOf" srcId="{20ED2415-18D9-4EB3-AFDD-83C181EEFA23}" destId="{A41CEEB0-27A9-4AAF-BB1E-6DCF7CE612B5}" srcOrd="3" destOrd="0" presId="urn:microsoft.com/office/officeart/2005/8/layout/gear1"/>
    <dgm:cxn modelId="{5C52F523-DCBE-49AB-8662-A57A07E98BB4}" type="presParOf" srcId="{20ED2415-18D9-4EB3-AFDD-83C181EEFA23}" destId="{20BCB0E5-A6CE-4690-BCF4-D81BE6787F2F}" srcOrd="4" destOrd="0" presId="urn:microsoft.com/office/officeart/2005/8/layout/gear1"/>
    <dgm:cxn modelId="{53F89D70-F2CC-4FEB-A285-BC8D72E5830D}" type="presParOf" srcId="{20ED2415-18D9-4EB3-AFDD-83C181EEFA23}" destId="{EE98AF6A-BEFE-4263-8A9F-1349743E7007}" srcOrd="5" destOrd="0" presId="urn:microsoft.com/office/officeart/2005/8/layout/gear1"/>
    <dgm:cxn modelId="{0C4397F1-E411-43FD-9984-4698ED9E5246}" type="presParOf" srcId="{20ED2415-18D9-4EB3-AFDD-83C181EEFA23}" destId="{1D49129C-232B-42C2-8EA7-DC3B4F3A1235}" srcOrd="6" destOrd="0" presId="urn:microsoft.com/office/officeart/2005/8/layout/gear1"/>
    <dgm:cxn modelId="{8326492C-B08E-4BF0-9841-13FE1F7378B0}" type="presParOf" srcId="{20ED2415-18D9-4EB3-AFDD-83C181EEFA23}" destId="{FF6D0225-3B65-4453-993F-48EC753D7118}" srcOrd="7" destOrd="0" presId="urn:microsoft.com/office/officeart/2005/8/layout/gear1"/>
    <dgm:cxn modelId="{49E8D9DF-B75F-445F-9687-D89C7AAB4745}" type="presParOf" srcId="{20ED2415-18D9-4EB3-AFDD-83C181EEFA23}" destId="{74A264CB-1AC4-4714-A433-55FA9C785C2C}" srcOrd="8" destOrd="0" presId="urn:microsoft.com/office/officeart/2005/8/layout/gear1"/>
    <dgm:cxn modelId="{52192F44-7EB9-4ED3-A00D-FDDFBA22260D}" type="presParOf" srcId="{20ED2415-18D9-4EB3-AFDD-83C181EEFA23}" destId="{093486DD-61DE-4EC7-8B1E-BF9ED6C6748B}" srcOrd="9" destOrd="0" presId="urn:microsoft.com/office/officeart/2005/8/layout/gear1"/>
    <dgm:cxn modelId="{7ACDCE56-2E65-40DF-9C5C-94C2C9CC42A7}" type="presParOf" srcId="{20ED2415-18D9-4EB3-AFDD-83C181EEFA23}" destId="{F9C931D4-7572-45F6-8B8E-29D98AD987B9}" srcOrd="10" destOrd="0" presId="urn:microsoft.com/office/officeart/2005/8/layout/gear1"/>
    <dgm:cxn modelId="{F4853206-7445-4F4B-938A-9F5A94646147}" type="presParOf" srcId="{20ED2415-18D9-4EB3-AFDD-83C181EEFA23}" destId="{4D6E66A3-2E93-4636-BB73-71DCF1D7BF8B}" srcOrd="11" destOrd="0" presId="urn:microsoft.com/office/officeart/2005/8/layout/gear1"/>
    <dgm:cxn modelId="{6894D192-B753-400E-AE29-AE7E2B329B0B}" type="presParOf" srcId="{20ED2415-18D9-4EB3-AFDD-83C181EEFA23}" destId="{CBEEB4F0-D724-40BD-8FD5-A4220941E011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1B9A31-2715-4649-B0FA-5E12E3531D66}">
      <dsp:nvSpPr>
        <dsp:cNvPr id="0" name=""/>
        <dsp:cNvSpPr/>
      </dsp:nvSpPr>
      <dsp:spPr>
        <a:xfrm>
          <a:off x="2373233" y="1958102"/>
          <a:ext cx="2393235" cy="2393235"/>
        </a:xfrm>
        <a:prstGeom prst="gear9">
          <a:avLst/>
        </a:prstGeom>
        <a:solidFill>
          <a:schemeClr val="accent6"/>
        </a:solidFill>
        <a:ln w="12700" cap="flat" cmpd="sng" algn="ctr">
          <a:solidFill>
            <a:schemeClr val="accent6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2100" kern="1200" dirty="0"/>
            <a:t>סנכרוני – </a:t>
          </a:r>
          <a:r>
            <a:rPr lang="en-US" sz="2100" kern="1200" dirty="0"/>
            <a:t>zoom</a:t>
          </a:r>
          <a:endParaRPr lang="en-IL" sz="2100" kern="1200" dirty="0"/>
        </a:p>
      </dsp:txBody>
      <dsp:txXfrm>
        <a:off x="2854380" y="2518706"/>
        <a:ext cx="1430941" cy="1230172"/>
      </dsp:txXfrm>
    </dsp:sp>
    <dsp:sp modelId="{A41CEEB0-27A9-4AAF-BB1E-6DCF7CE612B5}">
      <dsp:nvSpPr>
        <dsp:cNvPr id="0" name=""/>
        <dsp:cNvSpPr/>
      </dsp:nvSpPr>
      <dsp:spPr>
        <a:xfrm>
          <a:off x="980804" y="1392428"/>
          <a:ext cx="1740535" cy="1740535"/>
        </a:xfrm>
        <a:prstGeom prst="gear6">
          <a:avLst/>
        </a:prstGeom>
        <a:solidFill>
          <a:schemeClr val="accent2"/>
        </a:solidFill>
        <a:ln w="12700" cap="flat" cmpd="sng" algn="ctr">
          <a:solidFill>
            <a:schemeClr val="accent2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2100" kern="1200" dirty="0"/>
            <a:t>א-סנכרוני</a:t>
          </a:r>
          <a:endParaRPr lang="en-IL" sz="2100" kern="1200" dirty="0"/>
        </a:p>
      </dsp:txBody>
      <dsp:txXfrm>
        <a:off x="1418989" y="1833261"/>
        <a:ext cx="864165" cy="858869"/>
      </dsp:txXfrm>
    </dsp:sp>
    <dsp:sp modelId="{1D49129C-232B-42C2-8EA7-DC3B4F3A1235}">
      <dsp:nvSpPr>
        <dsp:cNvPr id="0" name=""/>
        <dsp:cNvSpPr/>
      </dsp:nvSpPr>
      <dsp:spPr>
        <a:xfrm rot="20700000">
          <a:off x="1955682" y="191636"/>
          <a:ext cx="1705369" cy="1705369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2100" kern="1200" dirty="0"/>
            <a:t>תקשורת והערכה</a:t>
          </a:r>
          <a:endParaRPr lang="en-IL" sz="2100" kern="1200" dirty="0"/>
        </a:p>
      </dsp:txBody>
      <dsp:txXfrm rot="-20700000">
        <a:off x="2329719" y="565673"/>
        <a:ext cx="957294" cy="957294"/>
      </dsp:txXfrm>
    </dsp:sp>
    <dsp:sp modelId="{F9C931D4-7572-45F6-8B8E-29D98AD987B9}">
      <dsp:nvSpPr>
        <dsp:cNvPr id="0" name=""/>
        <dsp:cNvSpPr/>
      </dsp:nvSpPr>
      <dsp:spPr>
        <a:xfrm>
          <a:off x="2190933" y="1595986"/>
          <a:ext cx="3063341" cy="3063341"/>
        </a:xfrm>
        <a:prstGeom prst="circularArrow">
          <a:avLst>
            <a:gd name="adj1" fmla="val 4687"/>
            <a:gd name="adj2" fmla="val 299029"/>
            <a:gd name="adj3" fmla="val 2519837"/>
            <a:gd name="adj4" fmla="val 15853391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6E66A3-2E93-4636-BB73-71DCF1D7BF8B}">
      <dsp:nvSpPr>
        <dsp:cNvPr id="0" name=""/>
        <dsp:cNvSpPr/>
      </dsp:nvSpPr>
      <dsp:spPr>
        <a:xfrm>
          <a:off x="672559" y="1006639"/>
          <a:ext cx="2225709" cy="2225709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EEB4F0-D724-40BD-8FD5-A4220941E011}">
      <dsp:nvSpPr>
        <dsp:cNvPr id="0" name=""/>
        <dsp:cNvSpPr/>
      </dsp:nvSpPr>
      <dsp:spPr>
        <a:xfrm>
          <a:off x="1561212" y="-182577"/>
          <a:ext cx="2399762" cy="2399762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11T11:52:42.244"/>
    </inkml:context>
    <inkml:brush xml:id="br0">
      <inkml:brushProperty name="width" value="0.1" units="cm"/>
      <inkml:brushProperty name="height" value="0.6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11T11:53:41.955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11T11:53:42.288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11T11:53:42.619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11T11:53:43.266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11T11:53:43.586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11T11:53:43.923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0,'0'0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11T11:52:42.973"/>
    </inkml:context>
    <inkml:brush xml:id="br0">
      <inkml:brushProperty name="width" value="0.1" units="cm"/>
      <inkml:brushProperty name="height" value="0.6" units="cm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11T11:53:38.301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11T11:53:38.972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11T11:53:39.300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11T11:53:39.638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1,'0'0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11T11:53:40.46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11T11:53:40.783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1,'0'6,"0"3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11T11:53:41.120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1 1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E942C704-5C8B-456A-983F-DE442FBB7429}" type="datetimeFigureOut">
              <a:rPr lang="en-IL" smtClean="0"/>
              <a:t>11/10/2020</a:t>
            </a:fld>
            <a:endParaRPr lang="en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12BC736D-299F-4B9C-B05A-15E010D2097D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51054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e-IL" dirty="0"/>
              <a:t>(דרישות מצגת – גרסה חדשה) – שלחו הודעה ל</a:t>
            </a:r>
            <a:r>
              <a:rPr lang="en-US" dirty="0"/>
              <a:t>support@iac.ac.il </a:t>
            </a:r>
            <a:r>
              <a:rPr lang="he-IL" dirty="0"/>
              <a:t>  תרשמו בכותרת </a:t>
            </a:r>
            <a:r>
              <a:rPr lang="en-US" dirty="0"/>
              <a:t>office </a:t>
            </a:r>
            <a:r>
              <a:rPr lang="he-IL" dirty="0"/>
              <a:t> בבקשה / אופיס</a:t>
            </a:r>
          </a:p>
          <a:p>
            <a:r>
              <a:rPr lang="he-IL" dirty="0"/>
              <a:t>אם רציתם להוסיף שמע למצגת ישנה מאוד (97-2003) עליכם לשמור תחילה בגרסה חדשה. (קובץ &gt; שמירה בשם )</a:t>
            </a:r>
          </a:p>
          <a:p>
            <a:r>
              <a:rPr lang="he-IL" dirty="0"/>
              <a:t>סרגל עליון &gt; הוספה &gt;מדיה &gt; שמע &gt; הקלטת שמע</a:t>
            </a:r>
          </a:p>
          <a:p>
            <a:r>
              <a:rPr lang="he-IL" dirty="0"/>
              <a:t>ללחוץ על העיגול האדום , ולעצירה ללחוץ על הריבוע – </a:t>
            </a:r>
            <a:r>
              <a:rPr lang="he-IL" dirty="0" err="1"/>
              <a:t>אחכ</a:t>
            </a:r>
            <a:r>
              <a:rPr lang="he-IL" dirty="0"/>
              <a:t> אישור</a:t>
            </a:r>
          </a:p>
          <a:p>
            <a:endParaRPr lang="en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C736D-299F-4B9C-B05A-15E010D2097D}" type="slidenum">
              <a:rPr lang="en-IL" smtClean="0"/>
              <a:t>5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2693174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Enable join before host</a:t>
            </a:r>
          </a:p>
          <a:p>
            <a:r>
              <a:rPr lang="en-US" dirty="0"/>
              <a:t>Registration required</a:t>
            </a:r>
            <a:endParaRPr lang="en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C736D-299F-4B9C-B05A-15E010D2097D}" type="slidenum">
              <a:rPr lang="en-IL" smtClean="0"/>
              <a:t>6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4386540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8D29CAE-386C-4316-973A-D598B15141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  <a:endParaRPr lang="en-IL"/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76234A5B-5AF5-4465-8F9D-EEF45D2810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  <a:endParaRPr lang="en-IL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24A6A310-AD6D-4E0E-9322-4EDB7795A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53792-8444-4F6A-BB7B-9CF7994BF18F}" type="datetimeFigureOut">
              <a:rPr lang="en-IL" smtClean="0"/>
              <a:t>11/10/2020</a:t>
            </a:fld>
            <a:endParaRPr lang="en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F79065C1-44E7-485A-9018-4494F20CB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2CCD3007-CA7F-499E-A919-AC344E8A9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36BB2-2BA5-4697-BB87-E686584CBAFD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905681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CAC14A2E-0DBA-43CA-A818-EF0B2CFA5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IL"/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A98E7E36-1081-4267-8952-2C8014C3F5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IL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61AE58C4-A407-4381-A039-B882DEADC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53792-8444-4F6A-BB7B-9CF7994BF18F}" type="datetimeFigureOut">
              <a:rPr lang="en-IL" smtClean="0"/>
              <a:t>11/10/2020</a:t>
            </a:fld>
            <a:endParaRPr lang="en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79DB01CC-12FA-4F69-AC8D-62FAF071A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CAA24039-9332-4F82-9CD7-03406B3ED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36BB2-2BA5-4697-BB87-E686584CBAFD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986464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9F816DD4-7F4C-440E-B31A-3F6D8E59B3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  <a:endParaRPr lang="en-IL"/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F19A08E8-9721-47B8-BE33-72FF6ED1A6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IL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9C2C537C-89BC-4077-89DA-5D1B1CEEE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53792-8444-4F6A-BB7B-9CF7994BF18F}" type="datetimeFigureOut">
              <a:rPr lang="en-IL" smtClean="0"/>
              <a:t>11/10/2020</a:t>
            </a:fld>
            <a:endParaRPr lang="en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ADF38241-60EF-408E-A009-781D17841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3869920F-B9BA-4597-8D5D-DF8667FDD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36BB2-2BA5-4697-BB87-E686584CBAFD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447459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DC48A422-771F-407C-81BC-5B35705CA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IL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59622390-9F17-43FF-9A3B-3C2A509608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IL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03959ED1-60CD-4872-8C51-DAA3A30F6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53792-8444-4F6A-BB7B-9CF7994BF18F}" type="datetimeFigureOut">
              <a:rPr lang="en-IL" smtClean="0"/>
              <a:t>11/10/2020</a:t>
            </a:fld>
            <a:endParaRPr lang="en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ED0418AF-834C-4711-A38B-A6DEB9E70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C37EE464-E209-4D42-96AC-05334270E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36BB2-2BA5-4697-BB87-E686584CBAFD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274522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C694CC3-F032-4F42-8057-369ECC5A7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  <a:endParaRPr lang="en-IL"/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DCD1870B-1873-4CCC-B98D-4E36237097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D44FE1A4-BB7C-4B23-A27F-70DCB0876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53792-8444-4F6A-BB7B-9CF7994BF18F}" type="datetimeFigureOut">
              <a:rPr lang="en-IL" smtClean="0"/>
              <a:t>11/10/2020</a:t>
            </a:fld>
            <a:endParaRPr lang="en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DC0A973F-BE49-408E-A550-40027A0DC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BAE8B6CC-BEC3-4DF7-9EC0-7E068BBF7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36BB2-2BA5-4697-BB87-E686584CBAFD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245028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1800166A-8FDB-4130-A5C1-A4C66B653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IL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77B8A094-6FB2-4E43-9017-14F978235B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IL"/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2FF0F924-F254-43FC-9821-5A27A4B5BA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IL"/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3A2FE47E-D7D4-44BE-A28B-C53070953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53792-8444-4F6A-BB7B-9CF7994BF18F}" type="datetimeFigureOut">
              <a:rPr lang="en-IL" smtClean="0"/>
              <a:t>11/10/2020</a:t>
            </a:fld>
            <a:endParaRPr lang="en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91279E1F-FE27-4823-8119-A1DB44EE8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E730C001-5E74-4144-AFFF-FACB577E4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36BB2-2BA5-4697-BB87-E686584CBAFD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843737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24F8B7A3-C57D-4C4E-8E46-F1B88E04B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IL"/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74825F5D-824B-4F2C-90B1-2C54FD0E7B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372F770C-F4E3-4149-9B99-ED092A2D66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IL"/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0E3ED3A1-0E92-4065-8442-78DDF7AFF8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8EA6417A-7D88-4D02-9B40-C3F57EFCA8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IL"/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FF3116D0-B061-4C3E-8293-C3C09E1D1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53792-8444-4F6A-BB7B-9CF7994BF18F}" type="datetimeFigureOut">
              <a:rPr lang="en-IL" smtClean="0"/>
              <a:t>11/10/2020</a:t>
            </a:fld>
            <a:endParaRPr lang="en-IL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EA45D335-62ED-4A3E-9304-2C41CFBF5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EF756D98-BBEA-423A-8579-E8FF81450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36BB2-2BA5-4697-BB87-E686584CBAFD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14321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53FFBA0-FA64-4EC9-8D0F-1AC387425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IL"/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9FB48CF6-CB72-4AF1-BCA8-99FCD5062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53792-8444-4F6A-BB7B-9CF7994BF18F}" type="datetimeFigureOut">
              <a:rPr lang="en-IL" smtClean="0"/>
              <a:t>11/10/2020</a:t>
            </a:fld>
            <a:endParaRPr lang="en-IL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E87CBB43-1E91-4907-93A6-5531E774F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23149755-9A01-4DA0-ADB3-8FACD78FC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36BB2-2BA5-4697-BB87-E686584CBAFD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436157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51951F3B-10BB-4E84-A38D-31F7B951C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53792-8444-4F6A-BB7B-9CF7994BF18F}" type="datetimeFigureOut">
              <a:rPr lang="en-IL" smtClean="0"/>
              <a:t>11/10/2020</a:t>
            </a:fld>
            <a:endParaRPr lang="en-IL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D26FA876-3EAF-40A3-BC90-1A187C851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DAD8341F-CC39-4CB7-B47F-B9C433606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36BB2-2BA5-4697-BB87-E686584CBAFD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756742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3036E70-3ACE-40AB-AA74-CB5C2D571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IL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5DFD945A-169C-40E8-A997-85C1E06E61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IL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886BE878-0516-46D8-A06C-A65C9A0E03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2B86C8C3-1157-4966-809E-658033C38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53792-8444-4F6A-BB7B-9CF7994BF18F}" type="datetimeFigureOut">
              <a:rPr lang="en-IL" smtClean="0"/>
              <a:t>11/10/2020</a:t>
            </a:fld>
            <a:endParaRPr lang="en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0B677528-5050-4354-9B6C-207426963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01D7C786-E4A9-43BC-AD32-8F2977A01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36BB2-2BA5-4697-BB87-E686584CBAFD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651412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5FF5B08-7EDA-4D98-B961-F580DB410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IL"/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0118699D-C104-4E7E-9DC1-1C7C8E51C4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L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7CCF74ED-A7DD-478B-9EB4-D30701B2C6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395E8542-B719-4C11-8EFC-1F30F0D5F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53792-8444-4F6A-BB7B-9CF7994BF18F}" type="datetimeFigureOut">
              <a:rPr lang="en-IL" smtClean="0"/>
              <a:t>11/10/2020</a:t>
            </a:fld>
            <a:endParaRPr lang="en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3EFF26BA-E78A-46BB-9031-DFAC1F0DB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7A867226-7F07-46AF-8C9F-CC2E5582C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36BB2-2BA5-4697-BB87-E686584CBAFD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584568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899A1B3A-4F83-4BAA-96BE-0DADBDF96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  <a:endParaRPr lang="en-IL"/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1D8ABB89-0ACA-4273-8438-7ACA6AB13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IL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A8ECBC3F-70FE-44F3-BEA8-C54A5503E3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853792-8444-4F6A-BB7B-9CF7994BF18F}" type="datetimeFigureOut">
              <a:rPr lang="en-IL" smtClean="0"/>
              <a:t>11/10/2020</a:t>
            </a:fld>
            <a:endParaRPr lang="en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2B9B3410-2CFA-4B0F-A0FB-A86E83FC9D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DC907ED3-F4B0-4151-9582-2F970002BC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36BB2-2BA5-4697-BB87-E686584CBAFD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664951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open?id=129JnhhKA-JVseYlgzBwH66co0HL0PqyQ&amp;authuser=yoav.g%40iac.ac.il&amp;usp=drive_fs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customXml" Target="../ink/ink4.xml"/><Relationship Id="rId18" Type="http://schemas.openxmlformats.org/officeDocument/2006/relationships/image" Target="../media/image19.png"/><Relationship Id="rId3" Type="http://schemas.openxmlformats.org/officeDocument/2006/relationships/diagramLayout" Target="../diagrams/layout1.xml"/><Relationship Id="rId21" Type="http://schemas.openxmlformats.org/officeDocument/2006/relationships/customXml" Target="../ink/ink11.xml"/><Relationship Id="rId7" Type="http://schemas.openxmlformats.org/officeDocument/2006/relationships/customXml" Target="../ink/ink1.xml"/><Relationship Id="rId12" Type="http://schemas.openxmlformats.org/officeDocument/2006/relationships/image" Target="../media/image18.png"/><Relationship Id="rId17" Type="http://schemas.openxmlformats.org/officeDocument/2006/relationships/customXml" Target="../ink/ink8.xml"/><Relationship Id="rId25" Type="http://schemas.openxmlformats.org/officeDocument/2006/relationships/customXml" Target="../ink/ink15.xml"/><Relationship Id="rId2" Type="http://schemas.openxmlformats.org/officeDocument/2006/relationships/diagramData" Target="../diagrams/data1.xml"/><Relationship Id="rId16" Type="http://schemas.openxmlformats.org/officeDocument/2006/relationships/customXml" Target="../ink/ink7.xml"/><Relationship Id="rId20" Type="http://schemas.openxmlformats.org/officeDocument/2006/relationships/customXml" Target="../ink/ink10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11" Type="http://schemas.openxmlformats.org/officeDocument/2006/relationships/customXml" Target="../ink/ink3.xml"/><Relationship Id="rId24" Type="http://schemas.openxmlformats.org/officeDocument/2006/relationships/customXml" Target="../ink/ink14.xml"/><Relationship Id="rId5" Type="http://schemas.openxmlformats.org/officeDocument/2006/relationships/diagramColors" Target="../diagrams/colors1.xml"/><Relationship Id="rId15" Type="http://schemas.openxmlformats.org/officeDocument/2006/relationships/customXml" Target="../ink/ink6.xml"/><Relationship Id="rId23" Type="http://schemas.openxmlformats.org/officeDocument/2006/relationships/customXml" Target="../ink/ink13.xml"/><Relationship Id="rId10" Type="http://schemas.openxmlformats.org/officeDocument/2006/relationships/image" Target="../media/image17.png"/><Relationship Id="rId19" Type="http://schemas.openxmlformats.org/officeDocument/2006/relationships/customXml" Target="../ink/ink9.xml"/><Relationship Id="rId4" Type="http://schemas.openxmlformats.org/officeDocument/2006/relationships/diagramQuickStyle" Target="../diagrams/quickStyle1.xml"/><Relationship Id="rId9" Type="http://schemas.openxmlformats.org/officeDocument/2006/relationships/customXml" Target="../ink/ink2.xml"/><Relationship Id="rId14" Type="http://schemas.openxmlformats.org/officeDocument/2006/relationships/customXml" Target="../ink/ink5.xml"/><Relationship Id="rId22" Type="http://schemas.openxmlformats.org/officeDocument/2006/relationships/customXml" Target="../ink/ink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open?id=186Chx38jBhcngBivByntc6DmRHNEDBF8&amp;authuser=yoav.g%40iac.ac.il&amp;usp=drive_f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17/06/relationships/model3d" Target="../media/model3d1.glb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microsoft.com/office/2017/06/relationships/model3d" Target="../media/model3d2.glb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microsoft.com/office/2017/06/relationships/model3d" Target="../media/model3d3.glb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EE94D8D-BC47-413E-91AB-A2FCCE172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284A8429-F65A-490D-96E4-1158D3E8A0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5441771"/>
            <a:ext cx="10515599" cy="822960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F022291-A82B-4D23-A1E0-5F9BD68466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041136" y="5905709"/>
            <a:ext cx="109728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תמונה 5">
            <a:extLst>
              <a:ext uri="{FF2B5EF4-FFF2-40B4-BE49-F238E27FC236}">
                <a16:creationId xmlns:a16="http://schemas.microsoft.com/office/drawing/2014/main" id="{A89F8866-7AB0-4338-AAED-FEEEEE66C7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700" y="279400"/>
            <a:ext cx="3873500" cy="3873500"/>
          </a:xfrm>
          <a:prstGeom prst="rect">
            <a:avLst/>
          </a:prstGeom>
        </p:spPr>
      </p:pic>
      <p:pic>
        <p:nvPicPr>
          <p:cNvPr id="8" name="תמונה 7" descr="תמונה שמכילה ציור, מחשב&#10;&#10;התיאור נוצר באופן אוטומטי">
            <a:extLst>
              <a:ext uri="{FF2B5EF4-FFF2-40B4-BE49-F238E27FC236}">
                <a16:creationId xmlns:a16="http://schemas.microsoft.com/office/drawing/2014/main" id="{0531AC9C-C37F-4EE4-9CEA-0173AB472F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79400"/>
            <a:ext cx="3873500" cy="3873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כותרת 1">
            <a:extLst>
              <a:ext uri="{FF2B5EF4-FFF2-40B4-BE49-F238E27FC236}">
                <a16:creationId xmlns:a16="http://schemas.microsoft.com/office/drawing/2014/main" id="{A9F3A50C-6A73-4F7D-81B4-DEDAF4C46E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4271749"/>
            <a:ext cx="10515600" cy="109205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3600" dirty="0" err="1"/>
              <a:t>הוראה</a:t>
            </a:r>
            <a:r>
              <a:rPr lang="en-US" sz="3600" dirty="0"/>
              <a:t> </a:t>
            </a:r>
            <a:r>
              <a:rPr lang="en-US" sz="3600" dirty="0" err="1"/>
              <a:t>מרחוק</a:t>
            </a:r>
            <a:r>
              <a:rPr lang="he-IL" sz="3600" dirty="0"/>
              <a:t> </a:t>
            </a:r>
            <a:endParaRPr lang="en-US" sz="3600" dirty="0"/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F46508C0-4FD1-4CF9-B215-39FE5AA58B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0089" y="5557656"/>
            <a:ext cx="9751823" cy="58261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1800" dirty="0" err="1"/>
              <a:t>הקדמ</a:t>
            </a:r>
            <a:r>
              <a:rPr lang="he-IL" sz="1800" dirty="0"/>
              <a:t>ה | שימוש יעיל ב</a:t>
            </a:r>
            <a:r>
              <a:rPr lang="en-US" sz="1800" dirty="0" err="1"/>
              <a:t>מוד</a:t>
            </a:r>
            <a:r>
              <a:rPr lang="he-IL" sz="1800" dirty="0"/>
              <a:t>ל |  הוראה א - </a:t>
            </a:r>
            <a:r>
              <a:rPr lang="he-IL" sz="1800" dirty="0" err="1"/>
              <a:t>סנכרונית</a:t>
            </a:r>
            <a:r>
              <a:rPr lang="he-IL" sz="1800" dirty="0"/>
              <a:t> | הוראה</a:t>
            </a:r>
            <a:r>
              <a:rPr lang="en-US" sz="1800" dirty="0"/>
              <a:t> </a:t>
            </a:r>
            <a:r>
              <a:rPr lang="en-US" sz="1800" dirty="0" err="1"/>
              <a:t>סנכרוני</a:t>
            </a:r>
            <a:r>
              <a:rPr lang="he-IL" sz="1800" dirty="0"/>
              <a:t>ת </a:t>
            </a:r>
            <a:r>
              <a:rPr lang="en-US" sz="1800" dirty="0"/>
              <a:t> –</a:t>
            </a:r>
            <a:r>
              <a:rPr lang="he-IL" sz="1800" dirty="0"/>
              <a:t> זום  |  תקשורת עם הסטודנט והערכה</a:t>
            </a:r>
            <a:endParaRPr lang="en-US" sz="1800" dirty="0"/>
          </a:p>
        </p:txBody>
      </p:sp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6D5E0CB7-8B12-4BFE-8209-DB2588644900}"/>
              </a:ext>
            </a:extLst>
          </p:cNvPr>
          <p:cNvSpPr txBox="1"/>
          <p:nvPr/>
        </p:nvSpPr>
        <p:spPr>
          <a:xfrm>
            <a:off x="2395513" y="4108102"/>
            <a:ext cx="333472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e-IL" dirty="0"/>
              <a:t>הצטרפו לקבוצת </a:t>
            </a:r>
            <a:r>
              <a:rPr lang="en-US" dirty="0"/>
              <a:t>WhatsApp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2947039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1580F58-F55D-410C-B992-6AE98B502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/>
              <a:t>נספח – העתקת תכנים בין סביבות</a:t>
            </a:r>
            <a:endParaRPr lang="en-IL" dirty="0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64DA4604-A0B5-466A-B525-FFBDF4DB7D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he-IL" dirty="0"/>
              <a:t>העתקה של תוכן קורס מלא</a:t>
            </a:r>
            <a:endParaRPr lang="en-IL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F983389D-3132-41A5-8C9D-054537373C4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he-IL" dirty="0"/>
              <a:t>ראשית יש לבצע גיבוי של תוכן קורס המקור </a:t>
            </a:r>
            <a:r>
              <a:rPr lang="he-IL" dirty="0">
                <a:solidFill>
                  <a:schemeClr val="accent6">
                    <a:lumMod val="50000"/>
                  </a:schemeClr>
                </a:solidFill>
              </a:rPr>
              <a:t>(גלגל שיניים ראשי – גיבוי)</a:t>
            </a:r>
          </a:p>
          <a:p>
            <a:r>
              <a:rPr lang="he-IL" dirty="0"/>
              <a:t>לאחר מכן להיכנס לדף קורס שאליו רוצים להעלות תוכן וללחוץ על יבוא ובחירת דף הקורס שאליו ביצעתם ייבוא  </a:t>
            </a:r>
            <a:r>
              <a:rPr lang="he-IL" dirty="0">
                <a:solidFill>
                  <a:schemeClr val="accent6">
                    <a:lumMod val="50000"/>
                  </a:schemeClr>
                </a:solidFill>
              </a:rPr>
              <a:t>(גלגל שיניים ראשי – ייבוא – בחירת הקורס)</a:t>
            </a:r>
          </a:p>
          <a:p>
            <a:endParaRPr lang="he-IL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he-IL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he-IL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BC7D860C-5104-496F-A70A-DEC5538E1A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lnSpcReduction="10000"/>
          </a:bodyPr>
          <a:lstStyle/>
          <a:p>
            <a:r>
              <a:rPr lang="he-IL" dirty="0"/>
              <a:t>העתקה של פריטים מסוימים  </a:t>
            </a:r>
          </a:p>
          <a:p>
            <a:r>
              <a:rPr lang="he-IL" dirty="0">
                <a:hlinkClick r:id="rId2"/>
              </a:rPr>
              <a:t>מדריך בתמונות</a:t>
            </a:r>
            <a:endParaRPr lang="en-IL" dirty="0"/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1E9389BF-7AEA-44C5-BF21-119A661C8ED5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he-IL" dirty="0"/>
              <a:t>הפעילו עריכה בקורס המקור</a:t>
            </a:r>
          </a:p>
          <a:p>
            <a:r>
              <a:rPr lang="he-IL" dirty="0"/>
              <a:t>לחצו משמאל לפריט המבוקש "העתקה למחסן שיתוף"</a:t>
            </a:r>
          </a:p>
          <a:p>
            <a:r>
              <a:rPr lang="he-IL" dirty="0"/>
              <a:t>עברו לקורס היעד, מצד שמאל למטה תוכלו לראות "שיתוף פעילויות ומשאבים" </a:t>
            </a:r>
          </a:p>
          <a:p>
            <a:r>
              <a:rPr lang="he-IL" dirty="0"/>
              <a:t>לחצו על אייקון "העתקה למרחב נוכחי"     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1857408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CB4F43BA-D951-4D1C-B05C-8028C99B3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/>
              <a:t>הוראה ולמידה בצל הקורונה</a:t>
            </a:r>
            <a:endParaRPr lang="en-IL" dirty="0"/>
          </a:p>
        </p:txBody>
      </p:sp>
      <p:pic>
        <p:nvPicPr>
          <p:cNvPr id="5" name="מציין מיקום תוכן 6">
            <a:extLst>
              <a:ext uri="{FF2B5EF4-FFF2-40B4-BE49-F238E27FC236}">
                <a16:creationId xmlns:a16="http://schemas.microsoft.com/office/drawing/2014/main" id="{91F2BF28-2E47-4014-9A9B-2C2F23F254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792" y="2775823"/>
            <a:ext cx="3993243" cy="22257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B72A9BAF-C348-491B-A85B-2966EA5B6E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414" y="2934493"/>
            <a:ext cx="3048000" cy="17634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תמונה 6">
            <a:extLst>
              <a:ext uri="{FF2B5EF4-FFF2-40B4-BE49-F238E27FC236}">
                <a16:creationId xmlns:a16="http://schemas.microsoft.com/office/drawing/2014/main" id="{EFCBDCCF-814F-498A-9E76-3C7FEC482B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942" y="2856706"/>
            <a:ext cx="3672941" cy="2063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85274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xit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xit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2B3D3106-59C3-48B3-A02E-3714BA9DC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/>
              <a:t>הקדמה - כיצד מלמדים מרחוק?</a:t>
            </a:r>
            <a:endParaRPr lang="en-IL" dirty="0"/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32AC1737-1055-416A-9577-BB8E25A951D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he-IL" dirty="0"/>
              <a:t>סנכרוני- מופעל באמצעות זום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he-IL" dirty="0"/>
              <a:t>קשר עם הסטודנטים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he-IL" dirty="0"/>
              <a:t>מענה לקשיים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he-IL" dirty="0"/>
              <a:t>בדיקה של מצב הלמידה</a:t>
            </a:r>
          </a:p>
          <a:p>
            <a:r>
              <a:rPr lang="he-IL" dirty="0"/>
              <a:t>א-סנכרוני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he-IL" dirty="0"/>
              <a:t>שימוש רב פעמי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he-IL" dirty="0"/>
              <a:t>איכותי </a:t>
            </a:r>
            <a:r>
              <a:rPr lang="he-IL" dirty="0" err="1"/>
              <a:t>ומדוייק</a:t>
            </a:r>
            <a:r>
              <a:rPr lang="he-IL" dirty="0"/>
              <a:t> יותר</a:t>
            </a:r>
          </a:p>
          <a:p>
            <a:r>
              <a:rPr lang="he-IL" dirty="0"/>
              <a:t>תקשורת והערכה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he-IL" dirty="0"/>
              <a:t>בדיקת מצב הלומדים</a:t>
            </a:r>
            <a:endParaRPr lang="en-US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he-IL" dirty="0"/>
              <a:t>הערכה מעצבת &gt; הערכה מסכמת</a:t>
            </a:r>
          </a:p>
          <a:p>
            <a:endParaRPr lang="he-IL" dirty="0"/>
          </a:p>
          <a:p>
            <a:pPr lvl="1">
              <a:buFont typeface="Wingdings" panose="05000000000000000000" pitchFamily="2" charset="2"/>
              <a:buChar char="ü"/>
            </a:pPr>
            <a:endParaRPr lang="he-IL" dirty="0"/>
          </a:p>
        </p:txBody>
      </p:sp>
      <p:graphicFrame>
        <p:nvGraphicFramePr>
          <p:cNvPr id="5" name="מציין מיקום תוכן 5">
            <a:extLst>
              <a:ext uri="{FF2B5EF4-FFF2-40B4-BE49-F238E27FC236}">
                <a16:creationId xmlns:a16="http://schemas.microsoft.com/office/drawing/2014/main" id="{31573A0F-5600-4952-8F94-A42A3BD392C3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53387280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3" name="דיו 2">
                <a:extLst>
                  <a:ext uri="{FF2B5EF4-FFF2-40B4-BE49-F238E27FC236}">
                    <a16:creationId xmlns:a16="http://schemas.microsoft.com/office/drawing/2014/main" id="{DC094447-10B7-4DD9-BE24-F7D55947C140}"/>
                  </a:ext>
                </a:extLst>
              </p14:cNvPr>
              <p14:cNvContentPartPr/>
              <p14:nvPr/>
            </p14:nvContentPartPr>
            <p14:xfrm>
              <a:off x="3906262" y="3089465"/>
              <a:ext cx="360" cy="360"/>
            </p14:xfrm>
          </p:contentPart>
        </mc:Choice>
        <mc:Fallback xmlns="">
          <p:pic>
            <p:nvPicPr>
              <p:cNvPr id="3" name="דיו 2">
                <a:extLst>
                  <a:ext uri="{FF2B5EF4-FFF2-40B4-BE49-F238E27FC236}">
                    <a16:creationId xmlns:a16="http://schemas.microsoft.com/office/drawing/2014/main" id="{DC094447-10B7-4DD9-BE24-F7D55947C14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888622" y="2981465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9">
            <p14:nvContentPartPr>
              <p14:cNvPr id="6" name="דיו 5">
                <a:extLst>
                  <a:ext uri="{FF2B5EF4-FFF2-40B4-BE49-F238E27FC236}">
                    <a16:creationId xmlns:a16="http://schemas.microsoft.com/office/drawing/2014/main" id="{6761C8AE-0714-4322-A6D2-57FB5BA0F26D}"/>
                  </a:ext>
                </a:extLst>
              </p14:cNvPr>
              <p14:cNvContentPartPr/>
              <p14:nvPr/>
            </p14:nvContentPartPr>
            <p14:xfrm>
              <a:off x="3809422" y="3269465"/>
              <a:ext cx="360" cy="360"/>
            </p14:xfrm>
          </p:contentPart>
        </mc:Choice>
        <mc:Fallback xmlns="">
          <p:pic>
            <p:nvPicPr>
              <p:cNvPr id="6" name="דיו 5">
                <a:extLst>
                  <a:ext uri="{FF2B5EF4-FFF2-40B4-BE49-F238E27FC236}">
                    <a16:creationId xmlns:a16="http://schemas.microsoft.com/office/drawing/2014/main" id="{6761C8AE-0714-4322-A6D2-57FB5BA0F26D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791782" y="3161825"/>
                <a:ext cx="36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7" name="דיו 6">
                <a:extLst>
                  <a:ext uri="{FF2B5EF4-FFF2-40B4-BE49-F238E27FC236}">
                    <a16:creationId xmlns:a16="http://schemas.microsoft.com/office/drawing/2014/main" id="{775D83C9-C07B-4CB2-AB4D-BE4ED676C50A}"/>
                  </a:ext>
                </a:extLst>
              </p14:cNvPr>
              <p14:cNvContentPartPr/>
              <p14:nvPr/>
            </p14:nvContentPartPr>
            <p14:xfrm>
              <a:off x="4252942" y="5527385"/>
              <a:ext cx="360" cy="360"/>
            </p14:xfrm>
          </p:contentPart>
        </mc:Choice>
        <mc:Fallback xmlns="">
          <p:pic>
            <p:nvPicPr>
              <p:cNvPr id="7" name="דיו 6">
                <a:extLst>
                  <a:ext uri="{FF2B5EF4-FFF2-40B4-BE49-F238E27FC236}">
                    <a16:creationId xmlns:a16="http://schemas.microsoft.com/office/drawing/2014/main" id="{775D83C9-C07B-4CB2-AB4D-BE4ED676C50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244302" y="5518745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1" name="קבוצה 10">
            <a:extLst>
              <a:ext uri="{FF2B5EF4-FFF2-40B4-BE49-F238E27FC236}">
                <a16:creationId xmlns:a16="http://schemas.microsoft.com/office/drawing/2014/main" id="{7D2AD355-BE2A-4AED-8635-FF11DDB8A8DB}"/>
              </a:ext>
            </a:extLst>
          </p:cNvPr>
          <p:cNvGrpSpPr/>
          <p:nvPr/>
        </p:nvGrpSpPr>
        <p:grpSpPr>
          <a:xfrm>
            <a:off x="4377502" y="4973345"/>
            <a:ext cx="360" cy="360"/>
            <a:chOff x="4377502" y="4973345"/>
            <a:chExt cx="360" cy="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8" name="דיו 7">
                  <a:extLst>
                    <a:ext uri="{FF2B5EF4-FFF2-40B4-BE49-F238E27FC236}">
                      <a16:creationId xmlns:a16="http://schemas.microsoft.com/office/drawing/2014/main" id="{EF4FFF66-7D43-4122-B851-CCB88C8473D1}"/>
                    </a:ext>
                  </a:extLst>
                </p14:cNvPr>
                <p14:cNvContentPartPr/>
                <p14:nvPr/>
              </p14:nvContentPartPr>
              <p14:xfrm>
                <a:off x="4377502" y="4973345"/>
                <a:ext cx="360" cy="360"/>
              </p14:xfrm>
            </p:contentPart>
          </mc:Choice>
          <mc:Fallback xmlns="">
            <p:pic>
              <p:nvPicPr>
                <p:cNvPr id="8" name="דיו 7">
                  <a:extLst>
                    <a:ext uri="{FF2B5EF4-FFF2-40B4-BE49-F238E27FC236}">
                      <a16:creationId xmlns:a16="http://schemas.microsoft.com/office/drawing/2014/main" id="{EF4FFF66-7D43-4122-B851-CCB88C8473D1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368862" y="496470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9" name="דיו 8">
                  <a:extLst>
                    <a:ext uri="{FF2B5EF4-FFF2-40B4-BE49-F238E27FC236}">
                      <a16:creationId xmlns:a16="http://schemas.microsoft.com/office/drawing/2014/main" id="{06BD5367-1B6B-4E48-ABDF-F2420C4EE742}"/>
                    </a:ext>
                  </a:extLst>
                </p14:cNvPr>
                <p14:cNvContentPartPr/>
                <p14:nvPr/>
              </p14:nvContentPartPr>
              <p14:xfrm>
                <a:off x="4377502" y="4973345"/>
                <a:ext cx="360" cy="360"/>
              </p14:xfrm>
            </p:contentPart>
          </mc:Choice>
          <mc:Fallback xmlns="">
            <p:pic>
              <p:nvPicPr>
                <p:cNvPr id="9" name="דיו 8">
                  <a:extLst>
                    <a:ext uri="{FF2B5EF4-FFF2-40B4-BE49-F238E27FC236}">
                      <a16:creationId xmlns:a16="http://schemas.microsoft.com/office/drawing/2014/main" id="{06BD5367-1B6B-4E48-ABDF-F2420C4EE742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368862" y="496470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0" name="דיו 9">
                  <a:extLst>
                    <a:ext uri="{FF2B5EF4-FFF2-40B4-BE49-F238E27FC236}">
                      <a16:creationId xmlns:a16="http://schemas.microsoft.com/office/drawing/2014/main" id="{DB6E202E-193B-4251-B230-32B067E45E17}"/>
                    </a:ext>
                  </a:extLst>
                </p14:cNvPr>
                <p14:cNvContentPartPr/>
                <p14:nvPr/>
              </p14:nvContentPartPr>
              <p14:xfrm>
                <a:off x="4377502" y="4973345"/>
                <a:ext cx="360" cy="360"/>
              </p14:xfrm>
            </p:contentPart>
          </mc:Choice>
          <mc:Fallback xmlns="">
            <p:pic>
              <p:nvPicPr>
                <p:cNvPr id="10" name="דיו 9">
                  <a:extLst>
                    <a:ext uri="{FF2B5EF4-FFF2-40B4-BE49-F238E27FC236}">
                      <a16:creationId xmlns:a16="http://schemas.microsoft.com/office/drawing/2014/main" id="{DB6E202E-193B-4251-B230-32B067E45E17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368862" y="496470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" name="קבוצה 21">
            <a:extLst>
              <a:ext uri="{FF2B5EF4-FFF2-40B4-BE49-F238E27FC236}">
                <a16:creationId xmlns:a16="http://schemas.microsoft.com/office/drawing/2014/main" id="{BB0C2C71-EB40-4089-A133-30DC8D3A75D0}"/>
              </a:ext>
            </a:extLst>
          </p:cNvPr>
          <p:cNvGrpSpPr/>
          <p:nvPr/>
        </p:nvGrpSpPr>
        <p:grpSpPr>
          <a:xfrm>
            <a:off x="4474342" y="5028785"/>
            <a:ext cx="14760" cy="14040"/>
            <a:chOff x="4474342" y="5028785"/>
            <a:chExt cx="14760" cy="14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2" name="דיו 11">
                  <a:extLst>
                    <a:ext uri="{FF2B5EF4-FFF2-40B4-BE49-F238E27FC236}">
                      <a16:creationId xmlns:a16="http://schemas.microsoft.com/office/drawing/2014/main" id="{828B8A2E-77FA-4369-AA0A-680722ADB965}"/>
                    </a:ext>
                  </a:extLst>
                </p14:cNvPr>
                <p14:cNvContentPartPr/>
                <p14:nvPr/>
              </p14:nvContentPartPr>
              <p14:xfrm>
                <a:off x="4488742" y="5028785"/>
                <a:ext cx="360" cy="360"/>
              </p14:xfrm>
            </p:contentPart>
          </mc:Choice>
          <mc:Fallback xmlns="">
            <p:pic>
              <p:nvPicPr>
                <p:cNvPr id="12" name="דיו 11">
                  <a:extLst>
                    <a:ext uri="{FF2B5EF4-FFF2-40B4-BE49-F238E27FC236}">
                      <a16:creationId xmlns:a16="http://schemas.microsoft.com/office/drawing/2014/main" id="{828B8A2E-77FA-4369-AA0A-680722ADB965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479742" y="502014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3" name="דיו 12">
                  <a:extLst>
                    <a:ext uri="{FF2B5EF4-FFF2-40B4-BE49-F238E27FC236}">
                      <a16:creationId xmlns:a16="http://schemas.microsoft.com/office/drawing/2014/main" id="{D44D3F69-2A12-4C10-B5D1-4749BCFFC43A}"/>
                    </a:ext>
                  </a:extLst>
                </p14:cNvPr>
                <p14:cNvContentPartPr/>
                <p14:nvPr/>
              </p14:nvContentPartPr>
              <p14:xfrm>
                <a:off x="4488742" y="5028785"/>
                <a:ext cx="360" cy="5760"/>
              </p14:xfrm>
            </p:contentPart>
          </mc:Choice>
          <mc:Fallback xmlns="">
            <p:pic>
              <p:nvPicPr>
                <p:cNvPr id="13" name="דיו 12">
                  <a:extLst>
                    <a:ext uri="{FF2B5EF4-FFF2-40B4-BE49-F238E27FC236}">
                      <a16:creationId xmlns:a16="http://schemas.microsoft.com/office/drawing/2014/main" id="{D44D3F69-2A12-4C10-B5D1-4749BCFFC43A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4479742" y="5020145"/>
                  <a:ext cx="18000" cy="2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4" name="דיו 13">
                  <a:extLst>
                    <a:ext uri="{FF2B5EF4-FFF2-40B4-BE49-F238E27FC236}">
                      <a16:creationId xmlns:a16="http://schemas.microsoft.com/office/drawing/2014/main" id="{2A97F290-3662-47D1-882D-F051C79D1297}"/>
                    </a:ext>
                  </a:extLst>
                </p14:cNvPr>
                <p14:cNvContentPartPr/>
                <p14:nvPr/>
              </p14:nvContentPartPr>
              <p14:xfrm>
                <a:off x="4474342" y="5042465"/>
                <a:ext cx="360" cy="360"/>
              </p14:xfrm>
            </p:contentPart>
          </mc:Choice>
          <mc:Fallback xmlns="">
            <p:pic>
              <p:nvPicPr>
                <p:cNvPr id="14" name="דיו 13">
                  <a:extLst>
                    <a:ext uri="{FF2B5EF4-FFF2-40B4-BE49-F238E27FC236}">
                      <a16:creationId xmlns:a16="http://schemas.microsoft.com/office/drawing/2014/main" id="{2A97F290-3662-47D1-882D-F051C79D1297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465702" y="503382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5" name="דיו 14">
                  <a:extLst>
                    <a:ext uri="{FF2B5EF4-FFF2-40B4-BE49-F238E27FC236}">
                      <a16:creationId xmlns:a16="http://schemas.microsoft.com/office/drawing/2014/main" id="{4850216E-EF85-4247-AFC8-4A8FBE35BE03}"/>
                    </a:ext>
                  </a:extLst>
                </p14:cNvPr>
                <p14:cNvContentPartPr/>
                <p14:nvPr/>
              </p14:nvContentPartPr>
              <p14:xfrm>
                <a:off x="4474342" y="5042465"/>
                <a:ext cx="360" cy="360"/>
              </p14:xfrm>
            </p:contentPart>
          </mc:Choice>
          <mc:Fallback xmlns="">
            <p:pic>
              <p:nvPicPr>
                <p:cNvPr id="15" name="דיו 14">
                  <a:extLst>
                    <a:ext uri="{FF2B5EF4-FFF2-40B4-BE49-F238E27FC236}">
                      <a16:creationId xmlns:a16="http://schemas.microsoft.com/office/drawing/2014/main" id="{4850216E-EF85-4247-AFC8-4A8FBE35BE03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465702" y="503382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6" name="דיו 15">
                  <a:extLst>
                    <a:ext uri="{FF2B5EF4-FFF2-40B4-BE49-F238E27FC236}">
                      <a16:creationId xmlns:a16="http://schemas.microsoft.com/office/drawing/2014/main" id="{655B4B85-CF03-42B0-A8A3-80A879EBEDDA}"/>
                    </a:ext>
                  </a:extLst>
                </p14:cNvPr>
                <p14:cNvContentPartPr/>
                <p14:nvPr/>
              </p14:nvContentPartPr>
              <p14:xfrm>
                <a:off x="4474342" y="5042465"/>
                <a:ext cx="360" cy="360"/>
              </p14:xfrm>
            </p:contentPart>
          </mc:Choice>
          <mc:Fallback xmlns="">
            <p:pic>
              <p:nvPicPr>
                <p:cNvPr id="16" name="דיו 15">
                  <a:extLst>
                    <a:ext uri="{FF2B5EF4-FFF2-40B4-BE49-F238E27FC236}">
                      <a16:creationId xmlns:a16="http://schemas.microsoft.com/office/drawing/2014/main" id="{655B4B85-CF03-42B0-A8A3-80A879EBEDDA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465702" y="503382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7" name="דיו 16">
                  <a:extLst>
                    <a:ext uri="{FF2B5EF4-FFF2-40B4-BE49-F238E27FC236}">
                      <a16:creationId xmlns:a16="http://schemas.microsoft.com/office/drawing/2014/main" id="{97A99503-99E6-45C0-9913-393AED076CD1}"/>
                    </a:ext>
                  </a:extLst>
                </p14:cNvPr>
                <p14:cNvContentPartPr/>
                <p14:nvPr/>
              </p14:nvContentPartPr>
              <p14:xfrm>
                <a:off x="4474342" y="5042465"/>
                <a:ext cx="360" cy="360"/>
              </p14:xfrm>
            </p:contentPart>
          </mc:Choice>
          <mc:Fallback xmlns="">
            <p:pic>
              <p:nvPicPr>
                <p:cNvPr id="17" name="דיו 16">
                  <a:extLst>
                    <a:ext uri="{FF2B5EF4-FFF2-40B4-BE49-F238E27FC236}">
                      <a16:creationId xmlns:a16="http://schemas.microsoft.com/office/drawing/2014/main" id="{97A99503-99E6-45C0-9913-393AED076CD1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465702" y="503382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" name="קבוצה 20">
            <a:extLst>
              <a:ext uri="{FF2B5EF4-FFF2-40B4-BE49-F238E27FC236}">
                <a16:creationId xmlns:a16="http://schemas.microsoft.com/office/drawing/2014/main" id="{5589375F-A664-473D-B66D-9C9BD5068997}"/>
              </a:ext>
            </a:extLst>
          </p:cNvPr>
          <p:cNvGrpSpPr/>
          <p:nvPr/>
        </p:nvGrpSpPr>
        <p:grpSpPr>
          <a:xfrm>
            <a:off x="4100662" y="4724225"/>
            <a:ext cx="360" cy="360"/>
            <a:chOff x="4100662" y="4724225"/>
            <a:chExt cx="360" cy="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8" name="דיו 17">
                  <a:extLst>
                    <a:ext uri="{FF2B5EF4-FFF2-40B4-BE49-F238E27FC236}">
                      <a16:creationId xmlns:a16="http://schemas.microsoft.com/office/drawing/2014/main" id="{F5262E60-6BF8-448A-89F0-1403ECD1D3DD}"/>
                    </a:ext>
                  </a:extLst>
                </p14:cNvPr>
                <p14:cNvContentPartPr/>
                <p14:nvPr/>
              </p14:nvContentPartPr>
              <p14:xfrm>
                <a:off x="4100662" y="4724225"/>
                <a:ext cx="360" cy="360"/>
              </p14:xfrm>
            </p:contentPart>
          </mc:Choice>
          <mc:Fallback xmlns="">
            <p:pic>
              <p:nvPicPr>
                <p:cNvPr id="18" name="דיו 17">
                  <a:extLst>
                    <a:ext uri="{FF2B5EF4-FFF2-40B4-BE49-F238E27FC236}">
                      <a16:creationId xmlns:a16="http://schemas.microsoft.com/office/drawing/2014/main" id="{F5262E60-6BF8-448A-89F0-1403ECD1D3DD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091662" y="471522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9" name="דיו 18">
                  <a:extLst>
                    <a:ext uri="{FF2B5EF4-FFF2-40B4-BE49-F238E27FC236}">
                      <a16:creationId xmlns:a16="http://schemas.microsoft.com/office/drawing/2014/main" id="{59890EBA-154D-4BE1-8EB8-979DDC168569}"/>
                    </a:ext>
                  </a:extLst>
                </p14:cNvPr>
                <p14:cNvContentPartPr/>
                <p14:nvPr/>
              </p14:nvContentPartPr>
              <p14:xfrm>
                <a:off x="4100662" y="4724225"/>
                <a:ext cx="360" cy="360"/>
              </p14:xfrm>
            </p:contentPart>
          </mc:Choice>
          <mc:Fallback xmlns="">
            <p:pic>
              <p:nvPicPr>
                <p:cNvPr id="19" name="דיו 18">
                  <a:extLst>
                    <a:ext uri="{FF2B5EF4-FFF2-40B4-BE49-F238E27FC236}">
                      <a16:creationId xmlns:a16="http://schemas.microsoft.com/office/drawing/2014/main" id="{59890EBA-154D-4BE1-8EB8-979DDC168569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091662" y="471522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0" name="דיו 19">
                  <a:extLst>
                    <a:ext uri="{FF2B5EF4-FFF2-40B4-BE49-F238E27FC236}">
                      <a16:creationId xmlns:a16="http://schemas.microsoft.com/office/drawing/2014/main" id="{77F9581E-1145-40AB-B127-1F5AC796B227}"/>
                    </a:ext>
                  </a:extLst>
                </p14:cNvPr>
                <p14:cNvContentPartPr/>
                <p14:nvPr/>
              </p14:nvContentPartPr>
              <p14:xfrm>
                <a:off x="4100662" y="4724225"/>
                <a:ext cx="360" cy="360"/>
              </p14:xfrm>
            </p:contentPart>
          </mc:Choice>
          <mc:Fallback xmlns="">
            <p:pic>
              <p:nvPicPr>
                <p:cNvPr id="20" name="דיו 19">
                  <a:extLst>
                    <a:ext uri="{FF2B5EF4-FFF2-40B4-BE49-F238E27FC236}">
                      <a16:creationId xmlns:a16="http://schemas.microsoft.com/office/drawing/2014/main" id="{77F9581E-1145-40AB-B127-1F5AC796B227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091662" y="4715225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20526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350CABE-069E-4F1E-984D-3B0139021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/>
              <a:t>הקדמה - עיצוב נכון של סביבת הקורס ב </a:t>
            </a:r>
            <a:endParaRPr lang="en-IL" dirty="0"/>
          </a:p>
        </p:txBody>
      </p:sp>
      <p:pic>
        <p:nvPicPr>
          <p:cNvPr id="6" name="תמונה 5">
            <a:extLst>
              <a:ext uri="{FF2B5EF4-FFF2-40B4-BE49-F238E27FC236}">
                <a16:creationId xmlns:a16="http://schemas.microsoft.com/office/drawing/2014/main" id="{256EF082-B09F-4378-8F37-4C6B9732B5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657" t="29529" r="3538" b="12392"/>
          <a:stretch/>
        </p:blipFill>
        <p:spPr>
          <a:xfrm>
            <a:off x="6438321" y="1690688"/>
            <a:ext cx="5266000" cy="4431324"/>
          </a:xfrm>
          <a:prstGeom prst="rect">
            <a:avLst/>
          </a:prstGeom>
        </p:spPr>
      </p:pic>
      <p:pic>
        <p:nvPicPr>
          <p:cNvPr id="8" name="תמונה 7">
            <a:extLst>
              <a:ext uri="{FF2B5EF4-FFF2-40B4-BE49-F238E27FC236}">
                <a16:creationId xmlns:a16="http://schemas.microsoft.com/office/drawing/2014/main" id="{3CAAE413-FECF-44BD-9CEA-AB36A34BAD1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5308" t="24641" r="23154" b="12803"/>
          <a:stretch/>
        </p:blipFill>
        <p:spPr>
          <a:xfrm>
            <a:off x="0" y="1690688"/>
            <a:ext cx="5064357" cy="4288071"/>
          </a:xfrm>
          <a:prstGeom prst="rect">
            <a:avLst/>
          </a:prstGeom>
        </p:spPr>
      </p:pic>
      <p:cxnSp>
        <p:nvCxnSpPr>
          <p:cNvPr id="10" name="מחבר ישר 9">
            <a:extLst>
              <a:ext uri="{FF2B5EF4-FFF2-40B4-BE49-F238E27FC236}">
                <a16:creationId xmlns:a16="http://schemas.microsoft.com/office/drawing/2014/main" id="{9F090315-F194-47BD-B6C4-332C10CDE78F}"/>
              </a:ext>
            </a:extLst>
          </p:cNvPr>
          <p:cNvCxnSpPr/>
          <p:nvPr/>
        </p:nvCxnSpPr>
        <p:spPr>
          <a:xfrm>
            <a:off x="5899054" y="1690688"/>
            <a:ext cx="0" cy="4569435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26" name="Picture 2" descr="Moodle – מיט&quot;ל">
            <a:extLst>
              <a:ext uri="{FF2B5EF4-FFF2-40B4-BE49-F238E27FC236}">
                <a16:creationId xmlns:a16="http://schemas.microsoft.com/office/drawing/2014/main" id="{61C66EBC-B1DD-4B1D-98C4-A0B238AC04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028" y="138113"/>
            <a:ext cx="2943225" cy="155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6079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8">
            <a:extLst>
              <a:ext uri="{FF2B5EF4-FFF2-40B4-BE49-F238E27FC236}">
                <a16:creationId xmlns:a16="http://schemas.microsoft.com/office/drawing/2014/main" id="{9F7D788E-2C1B-4EF4-8719-12613771FF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452"/>
          </a:xfrm>
          <a:prstGeom prst="rect">
            <a:avLst/>
          </a:prstGeom>
          <a:solidFill>
            <a:srgbClr val="40404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כותרת 1">
            <a:extLst>
              <a:ext uri="{FF2B5EF4-FFF2-40B4-BE49-F238E27FC236}">
                <a16:creationId xmlns:a16="http://schemas.microsoft.com/office/drawing/2014/main" id="{481A40B0-82FB-4576-9005-35A4A1DBF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949" y="3499076"/>
            <a:ext cx="6053558" cy="2424774"/>
          </a:xfrm>
        </p:spPr>
        <p:txBody>
          <a:bodyPr>
            <a:normAutofit/>
          </a:bodyPr>
          <a:lstStyle/>
          <a:p>
            <a:r>
              <a:rPr lang="he-IL" dirty="0">
                <a:solidFill>
                  <a:srgbClr val="FFFFFF"/>
                </a:solidFill>
              </a:rPr>
              <a:t>למידה א-סינכרונית. </a:t>
            </a:r>
            <a:br>
              <a:rPr lang="he-IL" dirty="0">
                <a:solidFill>
                  <a:srgbClr val="FFFFFF"/>
                </a:solidFill>
              </a:rPr>
            </a:br>
            <a:r>
              <a:rPr lang="he-IL" dirty="0">
                <a:solidFill>
                  <a:srgbClr val="FFFFFF"/>
                </a:solidFill>
              </a:rPr>
              <a:t>    </a:t>
            </a:r>
            <a:r>
              <a:rPr lang="he-IL" sz="3200" dirty="0">
                <a:solidFill>
                  <a:srgbClr val="FFFFFF"/>
                </a:solidFill>
              </a:rPr>
              <a:t>למידה בזמנו הפנוי של הסטודנט</a:t>
            </a:r>
            <a:endParaRPr lang="en-IL" dirty="0">
              <a:solidFill>
                <a:srgbClr val="FFFFFF"/>
              </a:solidFill>
            </a:endParaRPr>
          </a:p>
        </p:txBody>
      </p:sp>
      <p:sp>
        <p:nvSpPr>
          <p:cNvPr id="16" name="Freeform: Shape 10">
            <a:extLst>
              <a:ext uri="{FF2B5EF4-FFF2-40B4-BE49-F238E27FC236}">
                <a16:creationId xmlns:a16="http://schemas.microsoft.com/office/drawing/2014/main" id="{7C54E824-C0F4-480B-BC88-689F50C45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6199" y="548"/>
            <a:ext cx="4349752" cy="3142889"/>
          </a:xfrm>
          <a:custGeom>
            <a:avLst/>
            <a:gdLst>
              <a:gd name="connsiteX0" fmla="*/ 229420 w 4349752"/>
              <a:gd name="connsiteY0" fmla="*/ 0 h 3142889"/>
              <a:gd name="connsiteX1" fmla="*/ 4120333 w 4349752"/>
              <a:gd name="connsiteY1" fmla="*/ 0 h 3142889"/>
              <a:gd name="connsiteX2" fmla="*/ 4178840 w 4349752"/>
              <a:gd name="connsiteY2" fmla="*/ 121453 h 3142889"/>
              <a:gd name="connsiteX3" fmla="*/ 4349752 w 4349752"/>
              <a:gd name="connsiteY3" fmla="*/ 968013 h 3142889"/>
              <a:gd name="connsiteX4" fmla="*/ 2174876 w 4349752"/>
              <a:gd name="connsiteY4" fmla="*/ 3142889 h 3142889"/>
              <a:gd name="connsiteX5" fmla="*/ 0 w 4349752"/>
              <a:gd name="connsiteY5" fmla="*/ 968013 h 3142889"/>
              <a:gd name="connsiteX6" fmla="*/ 170913 w 4349752"/>
              <a:gd name="connsiteY6" fmla="*/ 121453 h 3142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49752" h="3142889">
                <a:moveTo>
                  <a:pt x="229420" y="0"/>
                </a:moveTo>
                <a:lnTo>
                  <a:pt x="4120333" y="0"/>
                </a:lnTo>
                <a:lnTo>
                  <a:pt x="4178840" y="121453"/>
                </a:lnTo>
                <a:cubicBezTo>
                  <a:pt x="4288894" y="381652"/>
                  <a:pt x="4349752" y="667725"/>
                  <a:pt x="4349752" y="968013"/>
                </a:cubicBezTo>
                <a:cubicBezTo>
                  <a:pt x="4349752" y="2169164"/>
                  <a:pt x="3376027" y="3142889"/>
                  <a:pt x="2174876" y="3142889"/>
                </a:cubicBezTo>
                <a:cubicBezTo>
                  <a:pt x="973725" y="3142889"/>
                  <a:pt x="0" y="2169164"/>
                  <a:pt x="0" y="968013"/>
                </a:cubicBezTo>
                <a:cubicBezTo>
                  <a:pt x="0" y="667725"/>
                  <a:pt x="60858" y="381652"/>
                  <a:pt x="170913" y="12145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8DEA6A1-FC5C-4E6E-BBBF-7E472949B3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53759" y="1421356"/>
            <a:ext cx="4538241" cy="5436644"/>
          </a:xfrm>
          <a:custGeom>
            <a:avLst/>
            <a:gdLst>
              <a:gd name="connsiteX0" fmla="*/ 3084645 w 4538241"/>
              <a:gd name="connsiteY0" fmla="*/ 0 h 5436644"/>
              <a:gd name="connsiteX1" fmla="*/ 4285328 w 4538241"/>
              <a:gd name="connsiteY1" fmla="*/ 242407 h 5436644"/>
              <a:gd name="connsiteX2" fmla="*/ 4538241 w 4538241"/>
              <a:gd name="connsiteY2" fmla="*/ 364242 h 5436644"/>
              <a:gd name="connsiteX3" fmla="*/ 4538241 w 4538241"/>
              <a:gd name="connsiteY3" fmla="*/ 5436644 h 5436644"/>
              <a:gd name="connsiteX4" fmla="*/ 1091428 w 4538241"/>
              <a:gd name="connsiteY4" fmla="*/ 5436644 h 5436644"/>
              <a:gd name="connsiteX5" fmla="*/ 903472 w 4538241"/>
              <a:gd name="connsiteY5" fmla="*/ 5265818 h 5436644"/>
              <a:gd name="connsiteX6" fmla="*/ 0 w 4538241"/>
              <a:gd name="connsiteY6" fmla="*/ 3084645 h 5436644"/>
              <a:gd name="connsiteX7" fmla="*/ 3084645 w 4538241"/>
              <a:gd name="connsiteY7" fmla="*/ 0 h 5436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38241" h="5436644">
                <a:moveTo>
                  <a:pt x="3084645" y="0"/>
                </a:moveTo>
                <a:cubicBezTo>
                  <a:pt x="3510546" y="0"/>
                  <a:pt x="3916286" y="86315"/>
                  <a:pt x="4285328" y="242407"/>
                </a:cubicBezTo>
                <a:lnTo>
                  <a:pt x="4538241" y="364242"/>
                </a:lnTo>
                <a:lnTo>
                  <a:pt x="4538241" y="5436644"/>
                </a:lnTo>
                <a:lnTo>
                  <a:pt x="1091428" y="5436644"/>
                </a:lnTo>
                <a:lnTo>
                  <a:pt x="903472" y="5265818"/>
                </a:lnTo>
                <a:cubicBezTo>
                  <a:pt x="345261" y="4707608"/>
                  <a:pt x="0" y="3936446"/>
                  <a:pt x="0" y="3084645"/>
                </a:cubicBezTo>
                <a:cubicBezTo>
                  <a:pt x="0" y="1381043"/>
                  <a:pt x="1381043" y="0"/>
                  <a:pt x="3084645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6AAAC3B-1954-46B7-BBAC-27DFF5B529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9395" y="0"/>
            <a:ext cx="4023360" cy="2980240"/>
          </a:xfrm>
          <a:custGeom>
            <a:avLst/>
            <a:gdLst>
              <a:gd name="connsiteX0" fmla="*/ 248676 w 4023360"/>
              <a:gd name="connsiteY0" fmla="*/ 0 h 2980240"/>
              <a:gd name="connsiteX1" fmla="*/ 3774684 w 4023360"/>
              <a:gd name="connsiteY1" fmla="*/ 0 h 2980240"/>
              <a:gd name="connsiteX2" fmla="*/ 3780561 w 4023360"/>
              <a:gd name="connsiteY2" fmla="*/ 9674 h 2980240"/>
              <a:gd name="connsiteX3" fmla="*/ 4023360 w 4023360"/>
              <a:gd name="connsiteY3" fmla="*/ 968560 h 2980240"/>
              <a:gd name="connsiteX4" fmla="*/ 2011680 w 4023360"/>
              <a:gd name="connsiteY4" fmla="*/ 2980240 h 2980240"/>
              <a:gd name="connsiteX5" fmla="*/ 0 w 4023360"/>
              <a:gd name="connsiteY5" fmla="*/ 968560 h 2980240"/>
              <a:gd name="connsiteX6" fmla="*/ 242799 w 4023360"/>
              <a:gd name="connsiteY6" fmla="*/ 9674 h 2980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23360" h="2980240">
                <a:moveTo>
                  <a:pt x="248676" y="0"/>
                </a:moveTo>
                <a:lnTo>
                  <a:pt x="3774684" y="0"/>
                </a:lnTo>
                <a:lnTo>
                  <a:pt x="3780561" y="9674"/>
                </a:lnTo>
                <a:cubicBezTo>
                  <a:pt x="3935405" y="294716"/>
                  <a:pt x="4023360" y="621366"/>
                  <a:pt x="4023360" y="968560"/>
                </a:cubicBezTo>
                <a:cubicBezTo>
                  <a:pt x="4023360" y="2079580"/>
                  <a:pt x="3122700" y="2980240"/>
                  <a:pt x="2011680" y="2980240"/>
                </a:cubicBezTo>
                <a:cubicBezTo>
                  <a:pt x="900660" y="2980240"/>
                  <a:pt x="0" y="2079580"/>
                  <a:pt x="0" y="968560"/>
                </a:cubicBezTo>
                <a:cubicBezTo>
                  <a:pt x="0" y="621366"/>
                  <a:pt x="87955" y="294716"/>
                  <a:pt x="242799" y="967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217B8FF5-6A81-4A94-BF6B-72995A887D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15161" y="356187"/>
            <a:ext cx="2878409" cy="179228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he-IL" sz="2000" dirty="0">
                <a:hlinkClick r:id="rId3"/>
              </a:rPr>
              <a:t>הוסיפו שמע למצגת.</a:t>
            </a:r>
            <a:endParaRPr lang="he-IL" sz="2000" dirty="0"/>
          </a:p>
          <a:p>
            <a:pPr marL="0" indent="0">
              <a:buNone/>
            </a:pPr>
            <a:endParaRPr lang="en-IL" sz="200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5AD6500-BB62-4AAC-9D2F-C10DDC90C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16897" y="1584494"/>
            <a:ext cx="4375105" cy="5273507"/>
          </a:xfrm>
          <a:custGeom>
            <a:avLst/>
            <a:gdLst>
              <a:gd name="connsiteX0" fmla="*/ 2921508 w 4375105"/>
              <a:gd name="connsiteY0" fmla="*/ 0 h 5273507"/>
              <a:gd name="connsiteX1" fmla="*/ 4314072 w 4375105"/>
              <a:gd name="connsiteY1" fmla="*/ 352611 h 5273507"/>
              <a:gd name="connsiteX2" fmla="*/ 4375105 w 4375105"/>
              <a:gd name="connsiteY2" fmla="*/ 389689 h 5273507"/>
              <a:gd name="connsiteX3" fmla="*/ 4375105 w 4375105"/>
              <a:gd name="connsiteY3" fmla="*/ 5273507 h 5273507"/>
              <a:gd name="connsiteX4" fmla="*/ 1193705 w 4375105"/>
              <a:gd name="connsiteY4" fmla="*/ 5273507 h 5273507"/>
              <a:gd name="connsiteX5" fmla="*/ 1063158 w 4375105"/>
              <a:gd name="connsiteY5" fmla="*/ 5175886 h 5273507"/>
              <a:gd name="connsiteX6" fmla="*/ 0 w 4375105"/>
              <a:gd name="connsiteY6" fmla="*/ 2921508 h 5273507"/>
              <a:gd name="connsiteX7" fmla="*/ 2921508 w 4375105"/>
              <a:gd name="connsiteY7" fmla="*/ 0 h 5273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75105" h="5273507">
                <a:moveTo>
                  <a:pt x="2921508" y="0"/>
                </a:moveTo>
                <a:cubicBezTo>
                  <a:pt x="3425728" y="0"/>
                  <a:pt x="3900114" y="127735"/>
                  <a:pt x="4314072" y="352611"/>
                </a:cubicBezTo>
                <a:lnTo>
                  <a:pt x="4375105" y="389689"/>
                </a:lnTo>
                <a:lnTo>
                  <a:pt x="4375105" y="5273507"/>
                </a:lnTo>
                <a:lnTo>
                  <a:pt x="1193705" y="5273507"/>
                </a:lnTo>
                <a:lnTo>
                  <a:pt x="1063158" y="5175886"/>
                </a:lnTo>
                <a:cubicBezTo>
                  <a:pt x="413861" y="4640038"/>
                  <a:pt x="0" y="3829104"/>
                  <a:pt x="0" y="2921508"/>
                </a:cubicBezTo>
                <a:cubicBezTo>
                  <a:pt x="0" y="1308004"/>
                  <a:pt x="1308004" y="0"/>
                  <a:pt x="292150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36DDC415-DE9E-4B12-874A-5FDB94BF79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6139" y="3143438"/>
            <a:ext cx="3474621" cy="278041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he-IL" sz="2000" dirty="0"/>
              <a:t>העלו קבצים למודל. (</a:t>
            </a:r>
            <a:r>
              <a:rPr lang="en-US" sz="2000" dirty="0"/>
              <a:t>LMS</a:t>
            </a:r>
            <a:r>
              <a:rPr lang="he-IL" sz="2000" dirty="0"/>
              <a:t>)</a:t>
            </a:r>
          </a:p>
          <a:p>
            <a:pPr lvl="1"/>
            <a:r>
              <a:rPr lang="he-IL" sz="2000" dirty="0"/>
              <a:t>נפח העלאה גדול  - </a:t>
            </a:r>
            <a:r>
              <a:rPr lang="en-US" sz="2000" dirty="0"/>
              <a:t>200M</a:t>
            </a:r>
            <a:endParaRPr lang="he-IL" sz="2000" dirty="0"/>
          </a:p>
          <a:p>
            <a:pPr lvl="1"/>
            <a:r>
              <a:rPr lang="he-IL" sz="2000" dirty="0"/>
              <a:t>סרטונים עדיף בענן </a:t>
            </a:r>
            <a:r>
              <a:rPr lang="en-US" sz="2000" dirty="0"/>
              <a:t>drive</a:t>
            </a:r>
            <a:r>
              <a:rPr lang="he-IL" sz="2000" dirty="0"/>
              <a:t>.</a:t>
            </a:r>
          </a:p>
          <a:p>
            <a:endParaRPr lang="en-IL" sz="2000" dirty="0"/>
          </a:p>
        </p:txBody>
      </p:sp>
      <p:sp>
        <p:nvSpPr>
          <p:cNvPr id="5" name="מלבן 4">
            <a:extLst>
              <a:ext uri="{FF2B5EF4-FFF2-40B4-BE49-F238E27FC236}">
                <a16:creationId xmlns:a16="http://schemas.microsoft.com/office/drawing/2014/main" id="{190E0A38-5DFB-4744-8CB5-C0AE5D9DF92A}"/>
              </a:ext>
            </a:extLst>
          </p:cNvPr>
          <p:cNvSpPr/>
          <p:nvPr/>
        </p:nvSpPr>
        <p:spPr>
          <a:xfrm rot="2156043">
            <a:off x="8800148" y="307338"/>
            <a:ext cx="4053140" cy="969819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e-IL" sz="2800" dirty="0"/>
              <a:t>א- סנכרוני</a:t>
            </a:r>
            <a:endParaRPr lang="en-IL" sz="2800" dirty="0"/>
          </a:p>
        </p:txBody>
      </p:sp>
    </p:spTree>
    <p:extLst>
      <p:ext uri="{BB962C8B-B14F-4D97-AF65-F5344CB8AC3E}">
        <p14:creationId xmlns:p14="http://schemas.microsoft.com/office/powerpoint/2010/main" val="988412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87A57295-2710-4920-B99A-4D1FA03A62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8067929-4D33-4306-9E2F-67C49CDDB5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3400" y="465745"/>
            <a:ext cx="11125200" cy="5639435"/>
          </a:xfrm>
          <a:prstGeom prst="rect">
            <a:avLst/>
          </a:prstGeom>
          <a:solidFill>
            <a:schemeClr val="tx1">
              <a:alpha val="9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כותרת 1">
            <a:extLst>
              <a:ext uri="{FF2B5EF4-FFF2-40B4-BE49-F238E27FC236}">
                <a16:creationId xmlns:a16="http://schemas.microsoft.com/office/drawing/2014/main" id="{19D64330-B3B0-434B-969C-9F9279E36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4027"/>
            <a:ext cx="3494362" cy="4782873"/>
          </a:xfrm>
        </p:spPr>
        <p:txBody>
          <a:bodyPr>
            <a:normAutofit/>
          </a:bodyPr>
          <a:lstStyle/>
          <a:p>
            <a:r>
              <a:rPr lang="he-IL" dirty="0">
                <a:solidFill>
                  <a:schemeClr val="bg1"/>
                </a:solidFill>
              </a:rPr>
              <a:t>שיעור סנכרוני זום</a:t>
            </a:r>
            <a:endParaRPr lang="en-IL" dirty="0">
              <a:solidFill>
                <a:schemeClr val="bg1"/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bg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87FC8564-6993-41A4-8FC7-68C830F24A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5962" y="894027"/>
            <a:ext cx="6487838" cy="478287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he-IL" sz="2400" dirty="0">
              <a:solidFill>
                <a:schemeClr val="bg1"/>
              </a:solidFill>
            </a:endParaRPr>
          </a:p>
          <a:p>
            <a:r>
              <a:rPr lang="he-IL" sz="2400" b="1" dirty="0">
                <a:solidFill>
                  <a:srgbClr val="FF0000"/>
                </a:solidFill>
              </a:rPr>
              <a:t>לפני השיעור </a:t>
            </a:r>
            <a:r>
              <a:rPr lang="he-IL" sz="2400" dirty="0">
                <a:solidFill>
                  <a:schemeClr val="bg1"/>
                </a:solidFill>
              </a:rPr>
              <a:t>- יוצרים שיעור זום ומודיעים לסטודנטים.</a:t>
            </a:r>
          </a:p>
          <a:p>
            <a:pPr marL="0" indent="0">
              <a:buNone/>
            </a:pPr>
            <a:endParaRPr lang="he-IL" sz="2400" dirty="0">
              <a:solidFill>
                <a:schemeClr val="bg1"/>
              </a:solidFill>
            </a:endParaRPr>
          </a:p>
          <a:p>
            <a:r>
              <a:rPr lang="he-IL" sz="2400" b="1" dirty="0">
                <a:solidFill>
                  <a:srgbClr val="FF0000"/>
                </a:solidFill>
              </a:rPr>
              <a:t>במהלך השיעור </a:t>
            </a:r>
            <a:r>
              <a:rPr lang="he-IL" sz="2400" dirty="0">
                <a:solidFill>
                  <a:schemeClr val="bg1"/>
                </a:solidFill>
              </a:rPr>
              <a:t>- שלושה כפתורים חשובים</a:t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he-IL" sz="2400" dirty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mute all , share screen, record</a:t>
            </a:r>
          </a:p>
          <a:p>
            <a:pPr lvl="1"/>
            <a:r>
              <a:rPr lang="he-IL" dirty="0">
                <a:solidFill>
                  <a:schemeClr val="bg1"/>
                </a:solidFill>
              </a:rPr>
              <a:t>פתחו את המצגת </a:t>
            </a:r>
            <a:r>
              <a:rPr lang="he-IL" u="sng" dirty="0">
                <a:solidFill>
                  <a:schemeClr val="bg1"/>
                </a:solidFill>
              </a:rPr>
              <a:t>מהמודל</a:t>
            </a:r>
          </a:p>
          <a:p>
            <a:pPr lvl="1"/>
            <a:r>
              <a:rPr lang="he-IL" dirty="0">
                <a:solidFill>
                  <a:schemeClr val="bg1"/>
                </a:solidFill>
              </a:rPr>
              <a:t>בקשו מהסטודנטים "הערות" בגוף המצגת.</a:t>
            </a:r>
          </a:p>
          <a:p>
            <a:pPr lvl="1"/>
            <a:r>
              <a:rPr lang="he-IL" dirty="0">
                <a:solidFill>
                  <a:schemeClr val="bg1"/>
                </a:solidFill>
              </a:rPr>
              <a:t>ציירו על המצגת, הציגו סרטונים, חלקו לקבוצות עבודה 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820EDB23-97E2-4668-A270-CE5CF7ABA77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25" t="19986" r="83631" b="73873"/>
          <a:stretch/>
        </p:blipFill>
        <p:spPr>
          <a:xfrm>
            <a:off x="968827" y="894026"/>
            <a:ext cx="2005689" cy="644487"/>
          </a:xfrm>
          <a:prstGeom prst="rect">
            <a:avLst/>
          </a:prstGeom>
        </p:spPr>
      </p:pic>
      <p:sp>
        <p:nvSpPr>
          <p:cNvPr id="8" name="מלבן 7">
            <a:extLst>
              <a:ext uri="{FF2B5EF4-FFF2-40B4-BE49-F238E27FC236}">
                <a16:creationId xmlns:a16="http://schemas.microsoft.com/office/drawing/2014/main" id="{85568FEC-5CF6-4728-9F55-9DAC3F1560AC}"/>
              </a:ext>
            </a:extLst>
          </p:cNvPr>
          <p:cNvSpPr/>
          <p:nvPr/>
        </p:nvSpPr>
        <p:spPr>
          <a:xfrm rot="2156043">
            <a:off x="8800148" y="307338"/>
            <a:ext cx="4053140" cy="96981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e-IL" sz="2800" dirty="0"/>
              <a:t>סנכרוני - </a:t>
            </a:r>
            <a:r>
              <a:rPr lang="en-US" sz="2800" dirty="0"/>
              <a:t>zoom</a:t>
            </a:r>
            <a:endParaRPr lang="en-IL" sz="2800" dirty="0"/>
          </a:p>
        </p:txBody>
      </p:sp>
    </p:spTree>
    <p:extLst>
      <p:ext uri="{BB962C8B-B14F-4D97-AF65-F5344CB8AC3E}">
        <p14:creationId xmlns:p14="http://schemas.microsoft.com/office/powerpoint/2010/main" val="15324330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BD697FD-EAAF-4167-BC11-3A26172BB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/>
              <a:t>תקשורת עם סטודנטים</a:t>
            </a:r>
            <a:endParaRPr lang="en-IL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7B0D47A6-5E66-4157-9C70-02DF0BF06D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Ø"/>
            </a:pPr>
            <a:endParaRPr lang="he-IL" dirty="0"/>
          </a:p>
          <a:p>
            <a:pPr>
              <a:buFont typeface="Wingdings" panose="05000000000000000000" pitchFamily="2" charset="2"/>
              <a:buChar char="Ø"/>
            </a:pPr>
            <a:r>
              <a:rPr lang="he-IL" i="1" dirty="0">
                <a:solidFill>
                  <a:schemeClr val="accent5">
                    <a:lumMod val="75000"/>
                  </a:schemeClr>
                </a:solidFill>
              </a:rPr>
              <a:t>לאיזה שימוש? </a:t>
            </a:r>
            <a:r>
              <a:rPr lang="he-IL" dirty="0"/>
              <a:t>יצירת קשר עם כלל הסטודנטים בכיתה.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e-IL" i="1" dirty="0">
                <a:solidFill>
                  <a:schemeClr val="accent5">
                    <a:lumMod val="75000"/>
                  </a:schemeClr>
                </a:solidFill>
              </a:rPr>
              <a:t>מה מפרסמים? </a:t>
            </a:r>
            <a:r>
              <a:rPr lang="he-IL" dirty="0"/>
              <a:t>מה ביצענו בשיעור שעבר, על מה נעבוד השבוע.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e-IL" i="1" dirty="0">
                <a:solidFill>
                  <a:schemeClr val="accent5">
                    <a:lumMod val="75000"/>
                  </a:schemeClr>
                </a:solidFill>
              </a:rPr>
              <a:t>היכן מפורסם? </a:t>
            </a:r>
            <a:r>
              <a:rPr lang="he-IL" dirty="0"/>
              <a:t>בלוח ההודעות, + הודעה נשלחת למייל האישי תוך חצי שעה.</a:t>
            </a:r>
          </a:p>
          <a:p>
            <a:pPr>
              <a:buFont typeface="Wingdings" panose="05000000000000000000" pitchFamily="2" charset="2"/>
              <a:buChar char="Ø"/>
            </a:pPr>
            <a:endParaRPr lang="he-IL" dirty="0"/>
          </a:p>
          <a:p>
            <a:pPr marL="0" indent="0">
              <a:buNone/>
            </a:pPr>
            <a:r>
              <a:rPr lang="he-IL" dirty="0"/>
              <a:t>   	   (תיבת מייל פנימית של מודל)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e-IL" i="1" dirty="0">
                <a:solidFill>
                  <a:schemeClr val="accent5">
                    <a:lumMod val="75000"/>
                  </a:schemeClr>
                </a:solidFill>
              </a:rPr>
              <a:t>לאיזה שימוש? </a:t>
            </a:r>
            <a:r>
              <a:rPr lang="he-IL" dirty="0"/>
              <a:t>יצירת קשר עם סטודנטים בודדים וקריאת מיילים אישיים מסטודנטים.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he-IL" dirty="0"/>
              <a:t>הודעה מגיעה למייל הפרטי אך יש לענות מתוך המייל הפנימי ולא מהמייל האישי</a:t>
            </a:r>
            <a:endParaRPr lang="en-IL" dirty="0"/>
          </a:p>
        </p:txBody>
      </p:sp>
      <p:pic>
        <p:nvPicPr>
          <p:cNvPr id="4" name="תמונה 3">
            <a:extLst>
              <a:ext uri="{FF2B5EF4-FFF2-40B4-BE49-F238E27FC236}">
                <a16:creationId xmlns:a16="http://schemas.microsoft.com/office/drawing/2014/main" id="{549AC4C8-48E2-426A-8B5B-E52F2A88F1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385" t="68522" r="30423" b="27168"/>
          <a:stretch/>
        </p:blipFill>
        <p:spPr>
          <a:xfrm>
            <a:off x="9551963" y="1908443"/>
            <a:ext cx="1342476" cy="397071"/>
          </a:xfrm>
          <a:prstGeom prst="rect">
            <a:avLst/>
          </a:prstGeom>
        </p:spPr>
      </p:pic>
      <p:pic>
        <p:nvPicPr>
          <p:cNvPr id="5" name="תמונה 4">
            <a:extLst>
              <a:ext uri="{FF2B5EF4-FFF2-40B4-BE49-F238E27FC236}">
                <a16:creationId xmlns:a16="http://schemas.microsoft.com/office/drawing/2014/main" id="{A172CF03-1B27-482C-B3CC-BD973A986B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502" t="13545" r="84422" b="80663"/>
          <a:stretch/>
        </p:blipFill>
        <p:spPr>
          <a:xfrm>
            <a:off x="10269416" y="4199784"/>
            <a:ext cx="625024" cy="502850"/>
          </a:xfrm>
          <a:prstGeom prst="rect">
            <a:avLst/>
          </a:prstGeom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6" name="מודל תלת-ממד 5" descr="Caroler in Long Coat">
                <a:extLst>
                  <a:ext uri="{FF2B5EF4-FFF2-40B4-BE49-F238E27FC236}">
                    <a16:creationId xmlns:a16="http://schemas.microsoft.com/office/drawing/2014/main" id="{128F41B8-353F-4378-9483-903B3FC0770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51827" y="171037"/>
              <a:ext cx="1056723" cy="3474810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1056723" cy="3474810"/>
                    </a:xfrm>
                    <a:prstGeom prst="rect">
                      <a:avLst/>
                    </a:prstGeom>
                  </am3d:spPr>
                  <am3d:camera>
                    <am3d:pos x="0" y="0" z="4998064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354351" d="1000000"/>
                    <am3d:preTrans dx="399298" dy="-17937852" dz="137179"/>
                    <am3d:scale>
                      <am3d:sx n="1000000" d="1000000"/>
                      <am3d:sy n="1000000" d="1000000"/>
                      <am3d:sz n="1000000" d="1000000"/>
                    </am3d:scale>
                    <am3d:rot ax="2705812" ay="5004443" az="2694389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379849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" name="מודל תלת-ממד 5" descr="Caroler in Long Coat">
                <a:extLst>
                  <a:ext uri="{FF2B5EF4-FFF2-40B4-BE49-F238E27FC236}">
                    <a16:creationId xmlns:a16="http://schemas.microsoft.com/office/drawing/2014/main" id="{128F41B8-353F-4378-9483-903B3FC0770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51827" y="171037"/>
                <a:ext cx="1056723" cy="347481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7" name="מודל תלת-ממד 6" descr="Caroler in Blue Jacket">
                <a:extLst>
                  <a:ext uri="{FF2B5EF4-FFF2-40B4-BE49-F238E27FC236}">
                    <a16:creationId xmlns:a16="http://schemas.microsoft.com/office/drawing/2014/main" id="{FE6B6A65-A72A-4EC4-BB99-1FC97F40947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910214" y="-64391"/>
              <a:ext cx="1028508" cy="3353585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1028508" cy="3353585"/>
                    </a:xfrm>
                    <a:prstGeom prst="rect">
                      <a:avLst/>
                    </a:prstGeom>
                  </am3d:spPr>
                  <am3d:camera>
                    <am3d:pos x="0" y="0" z="5303895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809538" d="1000000"/>
                    <am3d:preTrans dx="-124000" dy="-18000000" dz="127018"/>
                    <am3d:scale>
                      <am3d:sx n="1000000" d="1000000"/>
                      <am3d:sy n="1000000" d="1000000"/>
                      <am3d:sz n="1000000" d="1000000"/>
                    </am3d:scale>
                    <am3d:rot ax="-1649697" ay="-4828726" az="1630214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3504544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7" name="מודל תלת-ממד 6" descr="Caroler in Blue Jacket">
                <a:extLst>
                  <a:ext uri="{FF2B5EF4-FFF2-40B4-BE49-F238E27FC236}">
                    <a16:creationId xmlns:a16="http://schemas.microsoft.com/office/drawing/2014/main" id="{FE6B6A65-A72A-4EC4-BB99-1FC97F40947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910214" y="-64391"/>
                <a:ext cx="1028508" cy="3353585"/>
              </a:xfrm>
              <a:prstGeom prst="rect">
                <a:avLst/>
              </a:prstGeom>
            </p:spPr>
          </p:pic>
        </mc:Fallback>
      </mc:AlternateContent>
      <p:sp>
        <p:nvSpPr>
          <p:cNvPr id="8" name="מלבן 7">
            <a:extLst>
              <a:ext uri="{FF2B5EF4-FFF2-40B4-BE49-F238E27FC236}">
                <a16:creationId xmlns:a16="http://schemas.microsoft.com/office/drawing/2014/main" id="{1CEE01AB-CAA5-4BC6-ABC6-7CBD3FF24654}"/>
              </a:ext>
            </a:extLst>
          </p:cNvPr>
          <p:cNvSpPr/>
          <p:nvPr/>
        </p:nvSpPr>
        <p:spPr>
          <a:xfrm rot="2156043">
            <a:off x="8800148" y="307338"/>
            <a:ext cx="4053140" cy="969819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e-IL" sz="2800" dirty="0"/>
              <a:t>תקשורת והערכה</a:t>
            </a:r>
            <a:endParaRPr lang="en-IL" sz="2800" dirty="0"/>
          </a:p>
        </p:txBody>
      </p:sp>
    </p:spTree>
    <p:extLst>
      <p:ext uri="{BB962C8B-B14F-4D97-AF65-F5344CB8AC3E}">
        <p14:creationId xmlns:p14="http://schemas.microsoft.com/office/powerpoint/2010/main" val="721396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A6138B2D-8D51-4EA4-8B89-CE94A3C1D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/>
              <a:t>הערכה מעצבת מרחוק</a:t>
            </a:r>
            <a:endParaRPr lang="en-IL" dirty="0"/>
          </a:p>
        </p:txBody>
      </p:sp>
      <p:pic>
        <p:nvPicPr>
          <p:cNvPr id="11" name="תמונה 10">
            <a:extLst>
              <a:ext uri="{FF2B5EF4-FFF2-40B4-BE49-F238E27FC236}">
                <a16:creationId xmlns:a16="http://schemas.microsoft.com/office/drawing/2014/main" id="{F6B4FE36-282C-490D-A79A-988E876ABB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077" t="28881" r="27654" b="23885"/>
          <a:stretch/>
        </p:blipFill>
        <p:spPr>
          <a:xfrm>
            <a:off x="2053382" y="1690688"/>
            <a:ext cx="8764673" cy="4453060"/>
          </a:xfrm>
          <a:prstGeom prst="rect">
            <a:avLst/>
          </a:prstGeom>
        </p:spPr>
      </p:pic>
      <p:sp>
        <p:nvSpPr>
          <p:cNvPr id="4" name="מלבן 3">
            <a:extLst>
              <a:ext uri="{FF2B5EF4-FFF2-40B4-BE49-F238E27FC236}">
                <a16:creationId xmlns:a16="http://schemas.microsoft.com/office/drawing/2014/main" id="{4B9F1064-3ACA-4217-AD40-0A4FF4040166}"/>
              </a:ext>
            </a:extLst>
          </p:cNvPr>
          <p:cNvSpPr/>
          <p:nvPr/>
        </p:nvSpPr>
        <p:spPr>
          <a:xfrm rot="2156043">
            <a:off x="8800148" y="307338"/>
            <a:ext cx="4053140" cy="969819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e-IL" sz="2800" dirty="0"/>
              <a:t>תקשורת והערכה</a:t>
            </a:r>
            <a:endParaRPr lang="en-IL" sz="2800" dirty="0"/>
          </a:p>
        </p:txBody>
      </p:sp>
    </p:spTree>
    <p:extLst>
      <p:ext uri="{BB962C8B-B14F-4D97-AF65-F5344CB8AC3E}">
        <p14:creationId xmlns:p14="http://schemas.microsoft.com/office/powerpoint/2010/main" val="23964556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B3B9DBC-97CC-4A18-B4A6-66E240292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492644-1D84-449E-94E4-5FC5C873D3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8" y="227"/>
            <a:ext cx="12188952" cy="455189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כותרת 1">
            <a:extLst>
              <a:ext uri="{FF2B5EF4-FFF2-40B4-BE49-F238E27FC236}">
                <a16:creationId xmlns:a16="http://schemas.microsoft.com/office/drawing/2014/main" id="{2B6D9F33-6E10-4278-8606-AACD5E58BF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5342" y="637953"/>
            <a:ext cx="8272458" cy="3189507"/>
          </a:xfrm>
        </p:spPr>
        <p:txBody>
          <a:bodyPr>
            <a:normAutofit/>
          </a:bodyPr>
          <a:lstStyle/>
          <a:p>
            <a:pPr algn="r"/>
            <a:r>
              <a:rPr lang="he-IL" sz="7400" dirty="0">
                <a:solidFill>
                  <a:srgbClr val="FFFFFF"/>
                </a:solidFill>
              </a:rPr>
              <a:t>בכל נושא בו תרצו הרחבה, ליווי או הסבר נוסף</a:t>
            </a:r>
            <a:endParaRPr lang="en-IL" sz="7400" dirty="0">
              <a:solidFill>
                <a:srgbClr val="FFFFFF"/>
              </a:solidFill>
            </a:endParaRPr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94EE1A74-DEBF-434E-8B5E-7AB296ECB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727747" y="4208147"/>
            <a:ext cx="339126" cy="1938528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8C7C4D4B-92D9-4FA4-A294-749E8574F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728739" y="4098333"/>
            <a:ext cx="201857" cy="1874520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BADA3358-2A3F-41B0-A458-6FD1DB3AF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3048" y="4098334"/>
            <a:ext cx="8933019" cy="17739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D30D314E-8A78-4445-929E-537FA95905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342" y="4377268"/>
            <a:ext cx="7970903" cy="1280582"/>
          </a:xfrm>
        </p:spPr>
        <p:txBody>
          <a:bodyPr anchor="t">
            <a:normAutofit/>
          </a:bodyPr>
          <a:lstStyle/>
          <a:p>
            <a:pPr algn="r"/>
            <a:r>
              <a:rPr lang="he-IL" sz="2200" dirty="0">
                <a:solidFill>
                  <a:srgbClr val="FEFFFF"/>
                </a:solidFill>
              </a:rPr>
              <a:t>ראו מדריכים בדף קורונה, או פנו אלי </a:t>
            </a:r>
          </a:p>
          <a:p>
            <a:pPr algn="r"/>
            <a:r>
              <a:rPr lang="he-IL" sz="2200" dirty="0">
                <a:solidFill>
                  <a:srgbClr val="FEFFFF"/>
                </a:solidFill>
              </a:rPr>
              <a:t>טלפונית ב0544635540 </a:t>
            </a:r>
          </a:p>
          <a:p>
            <a:pPr algn="r"/>
            <a:r>
              <a:rPr lang="he-IL" sz="2200" dirty="0">
                <a:solidFill>
                  <a:srgbClr val="FEFFFF"/>
                </a:solidFill>
              </a:rPr>
              <a:t>יואב גז רכז קידום הוראה</a:t>
            </a:r>
            <a:endParaRPr lang="en-IL" sz="2200" dirty="0">
              <a:solidFill>
                <a:srgbClr val="FEFFFF"/>
              </a:solidFill>
            </a:endParaRPr>
          </a:p>
        </p:txBody>
      </p:sp>
      <p:sp>
        <p:nvSpPr>
          <p:cNvPr id="18" name="Rectangle 8">
            <a:extLst>
              <a:ext uri="{FF2B5EF4-FFF2-40B4-BE49-F238E27FC236}">
                <a16:creationId xmlns:a16="http://schemas.microsoft.com/office/drawing/2014/main" id="{E4737216-37B2-43AD-AB08-05BFCCEFC9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066873" y="4377267"/>
            <a:ext cx="3122079" cy="17739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" name="מודל תלת-ממד 3" descr="Skating penguin">
                <a:extLst>
                  <a:ext uri="{FF2B5EF4-FFF2-40B4-BE49-F238E27FC236}">
                    <a16:creationId xmlns:a16="http://schemas.microsoft.com/office/drawing/2014/main" id="{4EE75E3A-6556-4708-AF9F-AA8BC374771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651313808"/>
                  </p:ext>
                </p:extLst>
              </p:nvPr>
            </p:nvGraphicFramePr>
            <p:xfrm>
              <a:off x="7078045" y="2009562"/>
              <a:ext cx="5570194" cy="1280582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5570194" cy="1280582"/>
                    </a:xfrm>
                    <a:prstGeom prst="rect">
                      <a:avLst/>
                    </a:prstGeom>
                  </am3d:spPr>
                  <am3d:camera>
                    <am3d:pos x="0" y="0" z="5403602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24399" d="1000000"/>
                    <am3d:preTrans dx="1974705" dy="-2230190" dz="3245151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0">
                        <a3danim:animPr length="15833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0" frame="33378"/>
                    </a:ext>
                  </am3d:extLst>
                  <am3d:objViewport viewportSz="838144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מודל תלת-ממד 3" descr="Skating penguin">
                <a:extLst>
                  <a:ext uri="{FF2B5EF4-FFF2-40B4-BE49-F238E27FC236}">
                    <a16:creationId xmlns:a16="http://schemas.microsoft.com/office/drawing/2014/main" id="{4EE75E3A-6556-4708-AF9F-AA8BC374771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078045" y="2009562"/>
                <a:ext cx="5570194" cy="128058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36512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0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5833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embedded1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2350</TotalTime>
  <Words>449</Words>
  <Application>Microsoft Office PowerPoint</Application>
  <PresentationFormat>מסך רחב</PresentationFormat>
  <Paragraphs>69</Paragraphs>
  <Slides>10</Slides>
  <Notes>2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4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ערכת נושא Office</vt:lpstr>
      <vt:lpstr>הוראה מרחוק </vt:lpstr>
      <vt:lpstr>הוראה ולמידה בצל הקורונה</vt:lpstr>
      <vt:lpstr>הקדמה - כיצד מלמדים מרחוק?</vt:lpstr>
      <vt:lpstr>הקדמה - עיצוב נכון של סביבת הקורס ב </vt:lpstr>
      <vt:lpstr>למידה א-סינכרונית.      למידה בזמנו הפנוי של הסטודנט</vt:lpstr>
      <vt:lpstr>שיעור סנכרוני זום</vt:lpstr>
      <vt:lpstr>תקשורת עם סטודנטים</vt:lpstr>
      <vt:lpstr>הערכה מעצבת מרחוק</vt:lpstr>
      <vt:lpstr>בכל נושא בו תרצו הרחבה, ליווי או הסבר נוסף</vt:lpstr>
      <vt:lpstr>נספח – העתקת תכנים בין סביבות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הוראה מרחוק</dc:title>
  <dc:creator>יואב גז</dc:creator>
  <cp:lastModifiedBy>יואב גז</cp:lastModifiedBy>
  <cp:revision>11</cp:revision>
  <dcterms:created xsi:type="dcterms:W3CDTF">2020-10-10T20:25:58Z</dcterms:created>
  <dcterms:modified xsi:type="dcterms:W3CDTF">2020-10-12T11:42:11Z</dcterms:modified>
</cp:coreProperties>
</file>